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B9E980-B464-4791-B216-BF49FE5EAF67}">
  <a:tblStyle styleId="{9AB9E980-B464-4791-B216-BF49FE5EAF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kako tanaka" userId="a38505e335088e4b" providerId="LiveId" clId="{B74D3D7F-DE62-41DC-9017-1C82D1C26D7E}"/>
    <pc:docChg chg="modSld">
      <pc:chgData name="chikako tanaka" userId="a38505e335088e4b" providerId="LiveId" clId="{B74D3D7F-DE62-41DC-9017-1C82D1C26D7E}" dt="2025-04-29T14:34:54.222" v="43" actId="20577"/>
      <pc:docMkLst>
        <pc:docMk/>
      </pc:docMkLst>
      <pc:sldChg chg="modSp mod">
        <pc:chgData name="chikako tanaka" userId="a38505e335088e4b" providerId="LiveId" clId="{B74D3D7F-DE62-41DC-9017-1C82D1C26D7E}" dt="2025-04-29T14:34:32.815" v="32" actId="20577"/>
        <pc:sldMkLst>
          <pc:docMk/>
          <pc:sldMk cId="0" sldId="267"/>
        </pc:sldMkLst>
        <pc:spChg chg="mod">
          <ac:chgData name="chikako tanaka" userId="a38505e335088e4b" providerId="LiveId" clId="{B74D3D7F-DE62-41DC-9017-1C82D1C26D7E}" dt="2025-04-29T14:34:22.720" v="10" actId="20577"/>
          <ac:spMkLst>
            <pc:docMk/>
            <pc:sldMk cId="0" sldId="267"/>
            <ac:spMk id="126" creationId="{00000000-0000-0000-0000-000000000000}"/>
          </ac:spMkLst>
        </pc:spChg>
        <pc:spChg chg="mod">
          <ac:chgData name="chikako tanaka" userId="a38505e335088e4b" providerId="LiveId" clId="{B74D3D7F-DE62-41DC-9017-1C82D1C26D7E}" dt="2025-04-29T14:34:32.815" v="32" actId="20577"/>
          <ac:spMkLst>
            <pc:docMk/>
            <pc:sldMk cId="0" sldId="267"/>
            <ac:spMk id="127" creationId="{00000000-0000-0000-0000-000000000000}"/>
          </ac:spMkLst>
        </pc:spChg>
      </pc:sldChg>
      <pc:sldChg chg="modSp mod">
        <pc:chgData name="chikako tanaka" userId="a38505e335088e4b" providerId="LiveId" clId="{B74D3D7F-DE62-41DC-9017-1C82D1C26D7E}" dt="2025-04-29T14:34:54.222" v="43" actId="20577"/>
        <pc:sldMkLst>
          <pc:docMk/>
          <pc:sldMk cId="0" sldId="268"/>
        </pc:sldMkLst>
        <pc:spChg chg="mod">
          <ac:chgData name="chikako tanaka" userId="a38505e335088e4b" providerId="LiveId" clId="{B74D3D7F-DE62-41DC-9017-1C82D1C26D7E}" dt="2025-04-29T14:34:54.222" v="43" actId="20577"/>
          <ac:spMkLst>
            <pc:docMk/>
            <pc:sldMk cId="0" sldId="268"/>
            <ac:spMk id="13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e4c4926e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e4c4926e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e4c4926e7d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e4c4926e7d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e4c4926e7d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e4c4926e7d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e4c4926e7d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e4c4926e7d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4d7d07270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4d7d07270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e4c4926e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e4c4926e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4d7d07270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4d7d07270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e4c4926e7d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e4c4926e7d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79f74d2fe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479f74d2f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4a49eca97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4a49eca97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4a49eca97a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4a49eca97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e4c4926e7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e4c4926e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e4c4926e7d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e4c4926e7d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a347baf1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9a347baf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e4c4926e7d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e4c4926e7d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e4c4926e7d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e4c4926e7d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e4c4926e7d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e4c4926e7d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e4c4926e7d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e4c4926e7d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e4c4926e7d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e4c4926e7d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4d7d07270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4d7d07270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e4c4926e7d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e4c4926e7d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58f3ee94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58f3ee94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4d7d07270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4d7d07270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58f3ee945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58f3ee94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58f3ee945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58f3ee945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58f3ee945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58f3ee94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8f3ee945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8f3ee945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58f3ee945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58f3ee945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4d7d07270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4d7d07270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9e1000b177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9e1000b177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9e1000b29c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9e1000b29c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9a347baf1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9a347baf1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9a347baf1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9a347baf1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4d7d07270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4d7d07270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9a347baf1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9a347baf1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9a347baf1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9a347baf1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9a347baf1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9a347baf1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9a347baf1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9a347baf1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9a347baf1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9a347baf12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9a347baf1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9a347baf1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9a347baf12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9a347baf12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9a347baf12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9a347baf12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9a347baf1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9a347baf1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4a49eca97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4a49eca97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e4c4926e7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e4c4926e7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9a347baf12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9a347baf12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9a347baf12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9a347baf12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9a347baf12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9a347baf12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9a347baf1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9a347baf1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9a347baf12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9a347baf12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9a347baf12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9a347baf12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9a347baf1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9a347baf1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9a347baf12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9a347baf12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439e4e29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3439e4e29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9ddea8853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9ddea8853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4d7d072703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4d7d07270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3439e4e298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3439e4e298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439e4e298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3439e4e298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4d81be8cd8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34d81be8cd8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4d947a7c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4d947a7c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9a347baf12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9a347baf12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e4c4926e7d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e4c4926e7d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e4c4926e7d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e4c4926e7d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bousai.go.jp/taisaku/hisaisyagyousei/yoshiensha.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medical.teijin-pharma.co.jp/auth.html?resource=%2fteams_of_teijin%2fd_map%2e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https://www.cape.co.jp/faq/?p=674"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hyperlink" Target="https://www.cape.co.jp/faq/?p=67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bousai.metro.tokyo.lg.jp/_res/projects/default_project/_page_/001/021/571/20220525/n/002n.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hyperlink" Target="https://www.river.go.jp/index" TargetMode="External"/><Relationship Id="rId4" Type="http://schemas.openxmlformats.org/officeDocument/2006/relationships/hyperlink" Target="https://teideninfo.tepco.co.jp/"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rot="-768">
            <a:off x="331250" y="1506000"/>
            <a:ext cx="4027200" cy="10653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ja" sz="3000">
                <a:solidFill>
                  <a:srgbClr val="FFFFFF"/>
                </a:solidFill>
              </a:rPr>
              <a:t>地域ケアのための</a:t>
            </a:r>
            <a:endParaRPr sz="3000">
              <a:solidFill>
                <a:srgbClr val="FFFFFF"/>
              </a:solidFill>
            </a:endParaRPr>
          </a:p>
          <a:p>
            <a:pPr marL="0" lvl="0" indent="0" algn="l" rtl="0">
              <a:spcBef>
                <a:spcPts val="0"/>
              </a:spcBef>
              <a:spcAft>
                <a:spcPts val="0"/>
              </a:spcAft>
              <a:buNone/>
            </a:pPr>
            <a:r>
              <a:rPr lang="ja" sz="3000">
                <a:solidFill>
                  <a:srgbClr val="FFFFFF"/>
                </a:solidFill>
              </a:rPr>
              <a:t>災害マニュアル</a:t>
            </a:r>
            <a:endParaRPr sz="3000">
              <a:solidFill>
                <a:srgbClr val="FFFFFF"/>
              </a:solidFill>
            </a:endParaRPr>
          </a:p>
        </p:txBody>
      </p:sp>
      <p:sp>
        <p:nvSpPr>
          <p:cNvPr id="55" name="Google Shape;55;p13"/>
          <p:cNvSpPr txBox="1">
            <a:spLocks noGrp="1"/>
          </p:cNvSpPr>
          <p:nvPr>
            <p:ph type="title"/>
          </p:nvPr>
        </p:nvSpPr>
        <p:spPr>
          <a:xfrm rot="268">
            <a:off x="-6597095" y="6772573"/>
            <a:ext cx="3851400" cy="4281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ja" sz="1800">
                <a:solidFill>
                  <a:srgbClr val="FFFFFF"/>
                </a:solidFill>
              </a:rPr>
              <a:t>東京都ステーション協会</a:t>
            </a:r>
            <a:endParaRPr sz="1800">
              <a:solidFill>
                <a:srgbClr val="FFFFFF"/>
              </a:solidFill>
            </a:endParaRPr>
          </a:p>
          <a:p>
            <a:pPr marL="0" lvl="0" indent="0" algn="l" rtl="0">
              <a:spcBef>
                <a:spcPts val="0"/>
              </a:spcBef>
              <a:spcAft>
                <a:spcPts val="0"/>
              </a:spcAft>
              <a:buNone/>
            </a:pPr>
            <a:r>
              <a:rPr lang="ja" sz="1800">
                <a:solidFill>
                  <a:srgbClr val="FFFFFF"/>
                </a:solidFill>
              </a:rPr>
              <a:t>災害対策マニュアル係</a:t>
            </a:r>
            <a:endParaRPr sz="18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人工呼吸器</a:t>
            </a:r>
            <a:endParaRPr>
              <a:solidFill>
                <a:srgbClr val="FF9900"/>
              </a:solidFill>
            </a:endParaRPr>
          </a:p>
        </p:txBody>
      </p:sp>
      <p:sp>
        <p:nvSpPr>
          <p:cNvPr id="113" name="Google Shape;113;p22"/>
          <p:cNvSpPr txBox="1">
            <a:spLocks noGrp="1"/>
          </p:cNvSpPr>
          <p:nvPr>
            <p:ph type="body" idx="1"/>
          </p:nvPr>
        </p:nvSpPr>
        <p:spPr>
          <a:xfrm>
            <a:off x="406300" y="746250"/>
            <a:ext cx="8603700" cy="3816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b="1">
                <a:solidFill>
                  <a:srgbClr val="434343"/>
                </a:solidFill>
                <a:highlight>
                  <a:srgbClr val="FFD966"/>
                </a:highlight>
              </a:rPr>
              <a:t>停電するとどうなる？</a:t>
            </a:r>
            <a:endParaRPr b="1">
              <a:solidFill>
                <a:srgbClr val="434343"/>
              </a:solidFill>
              <a:highlight>
                <a:srgbClr val="FFD966"/>
              </a:highlight>
            </a:endParaRPr>
          </a:p>
          <a:p>
            <a:pPr marL="0" lvl="0" indent="0" algn="l" rtl="0">
              <a:lnSpc>
                <a:spcPct val="100000"/>
              </a:lnSpc>
              <a:spcBef>
                <a:spcPts val="0"/>
              </a:spcBef>
              <a:spcAft>
                <a:spcPts val="0"/>
              </a:spcAft>
              <a:buNone/>
            </a:pPr>
            <a:r>
              <a:rPr lang="ja">
                <a:solidFill>
                  <a:srgbClr val="434343"/>
                </a:solidFill>
              </a:rPr>
              <a:t>【加温加湿器】</a:t>
            </a:r>
            <a:endParaRPr>
              <a:solidFill>
                <a:srgbClr val="434343"/>
              </a:solidFill>
            </a:endParaRPr>
          </a:p>
          <a:p>
            <a:pPr marL="0" lvl="0" indent="0" algn="l" rtl="0">
              <a:lnSpc>
                <a:spcPct val="100000"/>
              </a:lnSpc>
              <a:spcBef>
                <a:spcPts val="0"/>
              </a:spcBef>
              <a:spcAft>
                <a:spcPts val="0"/>
              </a:spcAft>
              <a:buNone/>
            </a:pPr>
            <a:r>
              <a:rPr lang="ja">
                <a:solidFill>
                  <a:srgbClr val="434343"/>
                </a:solidFill>
              </a:rPr>
              <a:t>加温加湿器は電力消費量が多いため、なるべく使用しない方法</a:t>
            </a:r>
            <a:endParaRPr>
              <a:solidFill>
                <a:srgbClr val="434343"/>
              </a:solidFill>
            </a:endParaRPr>
          </a:p>
          <a:p>
            <a:pPr marL="0" lvl="0" indent="0" algn="l" rtl="0">
              <a:lnSpc>
                <a:spcPct val="100000"/>
              </a:lnSpc>
              <a:spcBef>
                <a:spcPts val="0"/>
              </a:spcBef>
              <a:spcAft>
                <a:spcPts val="0"/>
              </a:spcAft>
              <a:buNone/>
            </a:pPr>
            <a:r>
              <a:rPr lang="ja">
                <a:solidFill>
                  <a:srgbClr val="434343"/>
                </a:solidFill>
              </a:rPr>
              <a:t>を用意しておく。</a:t>
            </a:r>
            <a:endParaRPr>
              <a:solidFill>
                <a:srgbClr val="434343"/>
              </a:solidFill>
            </a:endParaRPr>
          </a:p>
          <a:p>
            <a:pPr marL="0" lvl="0" indent="0" algn="l" rtl="0">
              <a:lnSpc>
                <a:spcPct val="100000"/>
              </a:lnSpc>
              <a:spcBef>
                <a:spcPts val="0"/>
              </a:spcBef>
              <a:spcAft>
                <a:spcPts val="0"/>
              </a:spcAft>
              <a:buNone/>
            </a:pPr>
            <a:r>
              <a:rPr lang="ja">
                <a:solidFill>
                  <a:srgbClr val="434343"/>
                </a:solidFill>
              </a:rPr>
              <a:t>ガスが使えるなら水道水など沸かして加湿器に入れる。</a:t>
            </a:r>
            <a:endParaRPr>
              <a:solidFill>
                <a:srgbClr val="434343"/>
              </a:solidFill>
            </a:endParaRPr>
          </a:p>
          <a:p>
            <a:pPr marL="0" lvl="0" indent="0" algn="l" rtl="0">
              <a:lnSpc>
                <a:spcPct val="100000"/>
              </a:lnSpc>
              <a:spcBef>
                <a:spcPts val="0"/>
              </a:spcBef>
              <a:spcAft>
                <a:spcPts val="0"/>
              </a:spcAft>
              <a:buNone/>
            </a:pPr>
            <a:endParaRPr>
              <a:solidFill>
                <a:srgbClr val="434343"/>
              </a:solidFill>
            </a:endParaRPr>
          </a:p>
          <a:p>
            <a:pPr marL="0" lvl="0" indent="0" algn="l" rtl="0">
              <a:lnSpc>
                <a:spcPct val="100000"/>
              </a:lnSpc>
              <a:spcBef>
                <a:spcPts val="0"/>
              </a:spcBef>
              <a:spcAft>
                <a:spcPts val="0"/>
              </a:spcAft>
              <a:buNone/>
            </a:pPr>
            <a:r>
              <a:rPr lang="ja">
                <a:solidFill>
                  <a:srgbClr val="434343"/>
                </a:solidFill>
              </a:rPr>
              <a:t>【人工鼻】</a:t>
            </a:r>
            <a:endParaRPr>
              <a:solidFill>
                <a:srgbClr val="434343"/>
              </a:solidFill>
            </a:endParaRPr>
          </a:p>
          <a:p>
            <a:pPr marL="0" lvl="0" indent="0" algn="l" rtl="0">
              <a:lnSpc>
                <a:spcPct val="100000"/>
              </a:lnSpc>
              <a:spcBef>
                <a:spcPts val="0"/>
              </a:spcBef>
              <a:spcAft>
                <a:spcPts val="0"/>
              </a:spcAft>
              <a:buNone/>
            </a:pPr>
            <a:r>
              <a:rPr lang="ja">
                <a:solidFill>
                  <a:srgbClr val="434343"/>
                </a:solidFill>
              </a:rPr>
              <a:t>人工鼻に切り替え、フレックスチューブ→人工鼻→呼気ポートの順で接続する。</a:t>
            </a:r>
            <a:endParaRPr>
              <a:solidFill>
                <a:srgbClr val="434343"/>
              </a:solidFill>
            </a:endParaRPr>
          </a:p>
          <a:p>
            <a:pPr marL="0" lvl="0" indent="0" algn="l" rtl="0">
              <a:lnSpc>
                <a:spcPct val="100000"/>
              </a:lnSpc>
              <a:spcBef>
                <a:spcPts val="0"/>
              </a:spcBef>
              <a:spcAft>
                <a:spcPts val="0"/>
              </a:spcAft>
              <a:buNone/>
            </a:pPr>
            <a:endParaRPr>
              <a:solidFill>
                <a:srgbClr val="434343"/>
              </a:solidFill>
            </a:endParaRPr>
          </a:p>
          <a:p>
            <a:pPr marL="0" lvl="0" indent="0" algn="l" rtl="0">
              <a:spcBef>
                <a:spcPts val="0"/>
              </a:spcBef>
              <a:spcAft>
                <a:spcPts val="1900"/>
              </a:spcAft>
              <a:buNone/>
            </a:pPr>
            <a:endParaRPr sz="1600">
              <a:solidFill>
                <a:srgbClr val="434343"/>
              </a:solidFill>
            </a:endParaRPr>
          </a:p>
        </p:txBody>
      </p:sp>
      <p:pic>
        <p:nvPicPr>
          <p:cNvPr id="114" name="Google Shape;114;p22"/>
          <p:cNvPicPr preferRelativeResize="0"/>
          <p:nvPr/>
        </p:nvPicPr>
        <p:blipFill>
          <a:blip r:embed="rId4">
            <a:alphaModFix/>
          </a:blip>
          <a:stretch>
            <a:fillRect/>
          </a:stretch>
        </p:blipFill>
        <p:spPr>
          <a:xfrm>
            <a:off x="7130350" y="1179385"/>
            <a:ext cx="1194950" cy="1274875"/>
          </a:xfrm>
          <a:prstGeom prst="rect">
            <a:avLst/>
          </a:prstGeom>
          <a:noFill/>
          <a:ln>
            <a:noFill/>
          </a:ln>
        </p:spPr>
      </p:pic>
      <p:pic>
        <p:nvPicPr>
          <p:cNvPr id="115" name="Google Shape;115;p22"/>
          <p:cNvPicPr preferRelativeResize="0"/>
          <p:nvPr/>
        </p:nvPicPr>
        <p:blipFill>
          <a:blip r:embed="rId5">
            <a:alphaModFix/>
          </a:blip>
          <a:stretch>
            <a:fillRect/>
          </a:stretch>
        </p:blipFill>
        <p:spPr>
          <a:xfrm>
            <a:off x="660800" y="3402201"/>
            <a:ext cx="2799449" cy="756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人工呼吸器</a:t>
            </a:r>
            <a:endParaRPr>
              <a:solidFill>
                <a:srgbClr val="FF9900"/>
              </a:solidFill>
            </a:endParaRPr>
          </a:p>
        </p:txBody>
      </p:sp>
      <p:sp>
        <p:nvSpPr>
          <p:cNvPr id="121" name="Google Shape;121;p23"/>
          <p:cNvSpPr txBox="1">
            <a:spLocks noGrp="1"/>
          </p:cNvSpPr>
          <p:nvPr>
            <p:ph type="body" idx="1"/>
          </p:nvPr>
        </p:nvSpPr>
        <p:spPr>
          <a:xfrm>
            <a:off x="439350" y="944950"/>
            <a:ext cx="8265300" cy="368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222222"/>
                </a:solidFill>
                <a:highlight>
                  <a:schemeClr val="lt1"/>
                </a:highlight>
              </a:rPr>
              <a:t>Q&amp;A</a:t>
            </a:r>
            <a:endParaRPr b="1">
              <a:solidFill>
                <a:srgbClr val="222222"/>
              </a:solidFill>
              <a:highlight>
                <a:schemeClr val="lt1"/>
              </a:highlight>
            </a:endParaRPr>
          </a:p>
          <a:p>
            <a:pPr marL="0" lvl="0" indent="0" algn="l" rtl="0">
              <a:spcBef>
                <a:spcPts val="0"/>
              </a:spcBef>
              <a:spcAft>
                <a:spcPts val="0"/>
              </a:spcAft>
              <a:buNone/>
            </a:pPr>
            <a:r>
              <a:rPr lang="ja">
                <a:solidFill>
                  <a:srgbClr val="222222"/>
                </a:solidFill>
                <a:highlight>
                  <a:schemeClr val="lt1"/>
                </a:highlight>
              </a:rPr>
              <a:t>・外部バッテリーの数は上限があるのか、バッテリーを増やしたい場合は医師の指示があれば増やすことができるのか、利用者の料金負担について</a:t>
            </a:r>
            <a:endParaRPr>
              <a:solidFill>
                <a:srgbClr val="222222"/>
              </a:solidFill>
              <a:highlight>
                <a:schemeClr val="lt1"/>
              </a:highlight>
            </a:endParaRPr>
          </a:p>
          <a:p>
            <a:pPr marL="0" lvl="0" indent="0" algn="l" rtl="0">
              <a:spcBef>
                <a:spcPts val="0"/>
              </a:spcBef>
              <a:spcAft>
                <a:spcPts val="0"/>
              </a:spcAft>
              <a:buNone/>
            </a:pPr>
            <a:r>
              <a:rPr lang="ja">
                <a:solidFill>
                  <a:srgbClr val="1F4E79"/>
                </a:solidFill>
                <a:highlight>
                  <a:schemeClr val="lt1"/>
                </a:highlight>
              </a:rPr>
              <a:t>⇒病院との契約となり、レンタル料金がかかります。特に上限はありません。</a:t>
            </a:r>
            <a:endParaRPr>
              <a:solidFill>
                <a:srgbClr val="1F4E79"/>
              </a:solidFill>
              <a:highlight>
                <a:schemeClr val="lt1"/>
              </a:highlight>
            </a:endParaRPr>
          </a:p>
          <a:p>
            <a:pPr marL="0" lvl="0" indent="0" algn="l" rtl="0">
              <a:spcBef>
                <a:spcPts val="0"/>
              </a:spcBef>
              <a:spcAft>
                <a:spcPts val="0"/>
              </a:spcAft>
              <a:buNone/>
            </a:pPr>
            <a:r>
              <a:rPr lang="ja">
                <a:solidFill>
                  <a:srgbClr val="1F4E79"/>
                </a:solidFill>
                <a:highlight>
                  <a:schemeClr val="lt1"/>
                </a:highlight>
                <a:latin typeface="Calibri"/>
                <a:ea typeface="Calibri"/>
                <a:cs typeface="Calibri"/>
                <a:sym typeface="Calibri"/>
              </a:rPr>
              <a:t>1</a:t>
            </a:r>
            <a:r>
              <a:rPr lang="ja">
                <a:solidFill>
                  <a:srgbClr val="1F4E79"/>
                </a:solidFill>
                <a:highlight>
                  <a:schemeClr val="lt1"/>
                </a:highlight>
              </a:rPr>
              <a:t>～</a:t>
            </a:r>
            <a:r>
              <a:rPr lang="ja">
                <a:solidFill>
                  <a:srgbClr val="1F4E79"/>
                </a:solidFill>
                <a:highlight>
                  <a:schemeClr val="lt1"/>
                </a:highlight>
                <a:latin typeface="Calibri"/>
                <a:ea typeface="Calibri"/>
                <a:cs typeface="Calibri"/>
                <a:sym typeface="Calibri"/>
              </a:rPr>
              <a:t>2</a:t>
            </a:r>
            <a:r>
              <a:rPr lang="ja">
                <a:solidFill>
                  <a:srgbClr val="1F4E79"/>
                </a:solidFill>
                <a:highlight>
                  <a:schemeClr val="lt1"/>
                </a:highlight>
              </a:rPr>
              <a:t>本で心配される患者様は患者様が直接購入されるケースもあります。</a:t>
            </a:r>
            <a:endParaRPr>
              <a:solidFill>
                <a:srgbClr val="1F4E79"/>
              </a:solidFill>
              <a:highlight>
                <a:schemeClr val="lt1"/>
              </a:highlight>
            </a:endParaRPr>
          </a:p>
          <a:p>
            <a:pPr marL="0" lvl="0" indent="0" algn="l" rtl="0">
              <a:spcBef>
                <a:spcPts val="0"/>
              </a:spcBef>
              <a:spcAft>
                <a:spcPts val="0"/>
              </a:spcAft>
              <a:buNone/>
            </a:pPr>
            <a:endParaRPr>
              <a:solidFill>
                <a:srgbClr val="1F4E79"/>
              </a:solidFill>
              <a:highlight>
                <a:schemeClr val="lt1"/>
              </a:highlight>
            </a:endParaRPr>
          </a:p>
          <a:p>
            <a:pPr marL="0" lvl="0" indent="0" algn="l" rtl="0">
              <a:spcBef>
                <a:spcPts val="0"/>
              </a:spcBef>
              <a:spcAft>
                <a:spcPts val="0"/>
              </a:spcAft>
              <a:buNone/>
            </a:pPr>
            <a:r>
              <a:rPr lang="ja">
                <a:solidFill>
                  <a:srgbClr val="222222"/>
                </a:solidFill>
                <a:highlight>
                  <a:schemeClr val="lt1"/>
                </a:highlight>
              </a:rPr>
              <a:t>・バックバルブマスクを付属する場合としない場合について</a:t>
            </a:r>
            <a:endParaRPr>
              <a:solidFill>
                <a:srgbClr val="222222"/>
              </a:solidFill>
              <a:highlight>
                <a:schemeClr val="lt1"/>
              </a:highlight>
            </a:endParaRPr>
          </a:p>
          <a:p>
            <a:pPr marL="0" lvl="0" indent="0" algn="l" rtl="0">
              <a:spcBef>
                <a:spcPts val="0"/>
              </a:spcBef>
              <a:spcAft>
                <a:spcPts val="0"/>
              </a:spcAft>
              <a:buNone/>
            </a:pPr>
            <a:r>
              <a:rPr lang="ja">
                <a:solidFill>
                  <a:srgbClr val="1F4E79"/>
                </a:solidFill>
                <a:highlight>
                  <a:schemeClr val="lt1"/>
                </a:highlight>
              </a:rPr>
              <a:t>⇒導入する病院から支給されるケースもあり、病院により対応が異なります。</a:t>
            </a:r>
            <a:endParaRPr>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dirty="0">
                <a:solidFill>
                  <a:srgbClr val="FF9900"/>
                </a:solidFill>
              </a:rPr>
              <a:t>バックバルブ</a:t>
            </a:r>
            <a:r>
              <a:rPr lang="ja-JP" altLang="en-US" dirty="0">
                <a:solidFill>
                  <a:srgbClr val="FF9900"/>
                </a:solidFill>
              </a:rPr>
              <a:t>マスク</a:t>
            </a:r>
            <a:endParaRPr dirty="0">
              <a:solidFill>
                <a:srgbClr val="FF9900"/>
              </a:solidFill>
            </a:endParaRPr>
          </a:p>
        </p:txBody>
      </p:sp>
      <p:sp>
        <p:nvSpPr>
          <p:cNvPr id="127" name="Google Shape;127;p24"/>
          <p:cNvSpPr txBox="1">
            <a:spLocks noGrp="1"/>
          </p:cNvSpPr>
          <p:nvPr>
            <p:ph type="body" idx="1"/>
          </p:nvPr>
        </p:nvSpPr>
        <p:spPr>
          <a:xfrm>
            <a:off x="136375" y="790200"/>
            <a:ext cx="8092200" cy="3563100"/>
          </a:xfrm>
          <a:prstGeom prst="rect">
            <a:avLst/>
          </a:prstGeom>
        </p:spPr>
        <p:txBody>
          <a:bodyPr spcFirstLastPara="1" wrap="square" lIns="91425" tIns="91425" rIns="91425" bIns="91425" anchor="t" anchorCtr="0">
            <a:noAutofit/>
          </a:bodyPr>
          <a:lstStyle/>
          <a:p>
            <a:pPr marL="0" lvl="0" indent="0" algn="just" rtl="0">
              <a:lnSpc>
                <a:spcPct val="105000"/>
              </a:lnSpc>
              <a:spcBef>
                <a:spcPts val="0"/>
              </a:spcBef>
              <a:spcAft>
                <a:spcPts val="0"/>
              </a:spcAft>
              <a:buSzPts val="852"/>
              <a:buNone/>
            </a:pPr>
            <a:r>
              <a:rPr lang="ja" sz="1895" dirty="0"/>
              <a:t>人工呼吸器が停止した場合には、バックバルブ</a:t>
            </a:r>
            <a:r>
              <a:rPr lang="ja-JP" altLang="en-US" sz="1895" dirty="0"/>
              <a:t>マスク</a:t>
            </a:r>
            <a:r>
              <a:rPr lang="ja" sz="1895" dirty="0"/>
              <a:t>を使用します。</a:t>
            </a:r>
            <a:endParaRPr sz="1895" dirty="0"/>
          </a:p>
          <a:p>
            <a:pPr marL="0" lvl="0" indent="0" algn="just" rtl="0">
              <a:lnSpc>
                <a:spcPct val="105000"/>
              </a:lnSpc>
              <a:spcBef>
                <a:spcPts val="1200"/>
              </a:spcBef>
              <a:spcAft>
                <a:spcPts val="1200"/>
              </a:spcAft>
              <a:buSzPts val="852"/>
              <a:buNone/>
            </a:pPr>
            <a:r>
              <a:rPr lang="ja" sz="1895" dirty="0"/>
              <a:t>バックバルブ</a:t>
            </a:r>
            <a:r>
              <a:rPr lang="ja-JP" altLang="en-US" sz="1895" dirty="0"/>
              <a:t>マスク</a:t>
            </a:r>
            <a:r>
              <a:rPr lang="ja" sz="1895" dirty="0"/>
              <a:t>は、必ずベッドサイドなど 目につくところにかけておきましょう。また、劣化等による穴空きがないか等を確認しいつでも使えるようにする。</a:t>
            </a:r>
            <a:endParaRPr sz="1995" dirty="0">
              <a:solidFill>
                <a:srgbClr val="434343"/>
              </a:solidFill>
            </a:endParaRPr>
          </a:p>
        </p:txBody>
      </p:sp>
      <p:pic>
        <p:nvPicPr>
          <p:cNvPr id="128" name="Google Shape;128;p24"/>
          <p:cNvPicPr preferRelativeResize="0"/>
          <p:nvPr/>
        </p:nvPicPr>
        <p:blipFill rotWithShape="1">
          <a:blip r:embed="rId4">
            <a:alphaModFix/>
          </a:blip>
          <a:srcRect l="11331" t="15690" r="14313" b="19500"/>
          <a:stretch/>
        </p:blipFill>
        <p:spPr>
          <a:xfrm>
            <a:off x="3795150" y="2046213"/>
            <a:ext cx="3241475" cy="2174625"/>
          </a:xfrm>
          <a:prstGeom prst="rect">
            <a:avLst/>
          </a:prstGeom>
          <a:noFill/>
          <a:ln>
            <a:noFill/>
          </a:ln>
        </p:spPr>
      </p:pic>
      <p:sp>
        <p:nvSpPr>
          <p:cNvPr id="129" name="Google Shape;129;p24"/>
          <p:cNvSpPr txBox="1"/>
          <p:nvPr/>
        </p:nvSpPr>
        <p:spPr>
          <a:xfrm>
            <a:off x="1154350" y="2648229"/>
            <a:ext cx="2386200" cy="12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a:solidFill>
                  <a:schemeClr val="dk2"/>
                </a:solidFill>
              </a:rPr>
              <a:t>【容量】</a:t>
            </a:r>
            <a:endParaRPr sz="1800">
              <a:solidFill>
                <a:schemeClr val="dk2"/>
              </a:solidFill>
            </a:endParaRPr>
          </a:p>
          <a:p>
            <a:pPr marL="0" lvl="0" indent="0" algn="l" rtl="0">
              <a:spcBef>
                <a:spcPts val="0"/>
              </a:spcBef>
              <a:spcAft>
                <a:spcPts val="0"/>
              </a:spcAft>
              <a:buNone/>
            </a:pPr>
            <a:r>
              <a:rPr lang="ja" sz="1800">
                <a:solidFill>
                  <a:schemeClr val="dk2"/>
                </a:solidFill>
              </a:rPr>
              <a:t>・成人用：1,500mL</a:t>
            </a:r>
            <a:endParaRPr sz="1800">
              <a:solidFill>
                <a:schemeClr val="dk2"/>
              </a:solidFill>
            </a:endParaRPr>
          </a:p>
          <a:p>
            <a:pPr marL="0" lvl="0" indent="0" algn="l" rtl="0">
              <a:spcBef>
                <a:spcPts val="0"/>
              </a:spcBef>
              <a:spcAft>
                <a:spcPts val="0"/>
              </a:spcAft>
              <a:buNone/>
            </a:pPr>
            <a:r>
              <a:rPr lang="ja" sz="1800">
                <a:solidFill>
                  <a:schemeClr val="dk2"/>
                </a:solidFill>
              </a:rPr>
              <a:t>・小児用：550mL</a:t>
            </a:r>
            <a:endParaRPr sz="1800">
              <a:solidFill>
                <a:schemeClr val="dk2"/>
              </a:solidFill>
            </a:endParaRPr>
          </a:p>
          <a:p>
            <a:pPr marL="0" lvl="0" indent="0" algn="l" rtl="0">
              <a:spcBef>
                <a:spcPts val="0"/>
              </a:spcBef>
              <a:spcAft>
                <a:spcPts val="0"/>
              </a:spcAft>
              <a:buNone/>
            </a:pP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dirty="0">
                <a:solidFill>
                  <a:srgbClr val="FF9900"/>
                </a:solidFill>
              </a:rPr>
              <a:t>バックバルブ</a:t>
            </a:r>
            <a:r>
              <a:rPr lang="ja-JP" altLang="en-US" dirty="0">
                <a:solidFill>
                  <a:srgbClr val="FF9900"/>
                </a:solidFill>
              </a:rPr>
              <a:t>マスク</a:t>
            </a:r>
            <a:r>
              <a:rPr lang="ja" dirty="0">
                <a:solidFill>
                  <a:srgbClr val="FF9900"/>
                </a:solidFill>
              </a:rPr>
              <a:t>の使い方</a:t>
            </a:r>
            <a:endParaRPr dirty="0">
              <a:solidFill>
                <a:srgbClr val="FF9900"/>
              </a:solidFill>
            </a:endParaRPr>
          </a:p>
        </p:txBody>
      </p:sp>
      <p:sp>
        <p:nvSpPr>
          <p:cNvPr id="135" name="Google Shape;135;p25"/>
          <p:cNvSpPr txBox="1">
            <a:spLocks noGrp="1"/>
          </p:cNvSpPr>
          <p:nvPr>
            <p:ph type="body" idx="1"/>
          </p:nvPr>
        </p:nvSpPr>
        <p:spPr>
          <a:xfrm>
            <a:off x="390875" y="852775"/>
            <a:ext cx="8229300" cy="35385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852"/>
              <a:buNone/>
            </a:pPr>
            <a:r>
              <a:rPr lang="ja" sz="1895"/>
              <a:t>①気管切開口につなぐ</a:t>
            </a:r>
            <a:endParaRPr sz="1895"/>
          </a:p>
          <a:p>
            <a:pPr marL="0" lvl="0" indent="0" algn="l" rtl="0">
              <a:lnSpc>
                <a:spcPct val="105000"/>
              </a:lnSpc>
              <a:spcBef>
                <a:spcPts val="1200"/>
              </a:spcBef>
              <a:spcAft>
                <a:spcPts val="0"/>
              </a:spcAft>
              <a:buClr>
                <a:schemeClr val="dk1"/>
              </a:buClr>
              <a:buSzPts val="852"/>
              <a:buFont typeface="Arial"/>
              <a:buNone/>
            </a:pPr>
            <a:r>
              <a:rPr lang="ja" sz="1895"/>
              <a:t>②バックを片手で持つ</a:t>
            </a:r>
            <a:endParaRPr sz="1895"/>
          </a:p>
          <a:p>
            <a:pPr marL="0" lvl="0" indent="0" algn="l" rtl="0">
              <a:lnSpc>
                <a:spcPct val="105000"/>
              </a:lnSpc>
              <a:spcBef>
                <a:spcPts val="1200"/>
              </a:spcBef>
              <a:spcAft>
                <a:spcPts val="0"/>
              </a:spcAft>
              <a:buClr>
                <a:schemeClr val="dk1"/>
              </a:buClr>
              <a:buSzPts val="852"/>
              <a:buFont typeface="Arial"/>
              <a:buNone/>
            </a:pPr>
            <a:r>
              <a:rPr lang="ja" sz="1895"/>
              <a:t>③バックを片手で軽くおす(数を数えて1・2）</a:t>
            </a:r>
            <a:endParaRPr sz="1895"/>
          </a:p>
          <a:p>
            <a:pPr marL="0" lvl="0" indent="0" algn="l" rtl="0">
              <a:lnSpc>
                <a:spcPct val="105000"/>
              </a:lnSpc>
              <a:spcBef>
                <a:spcPts val="1200"/>
              </a:spcBef>
              <a:spcAft>
                <a:spcPts val="0"/>
              </a:spcAft>
              <a:buClr>
                <a:schemeClr val="dk1"/>
              </a:buClr>
              <a:buSzPts val="852"/>
              <a:buFont typeface="Arial"/>
              <a:buNone/>
            </a:pPr>
            <a:r>
              <a:rPr lang="ja" sz="1895"/>
              <a:t>④押したバックを離す（数を数えて3・4・5）</a:t>
            </a:r>
            <a:endParaRPr sz="1895"/>
          </a:p>
          <a:p>
            <a:pPr marL="0" lvl="0" indent="0" algn="l" rtl="0">
              <a:lnSpc>
                <a:spcPct val="105000"/>
              </a:lnSpc>
              <a:spcBef>
                <a:spcPts val="1200"/>
              </a:spcBef>
              <a:spcAft>
                <a:spcPts val="0"/>
              </a:spcAft>
              <a:buClr>
                <a:schemeClr val="dk1"/>
              </a:buClr>
              <a:buSzPts val="852"/>
              <a:buFont typeface="Arial"/>
              <a:buNone/>
            </a:pPr>
            <a:r>
              <a:rPr lang="ja" sz="1895"/>
              <a:t>⑤②〜④を繰り返す</a:t>
            </a:r>
            <a:endParaRPr sz="1895"/>
          </a:p>
          <a:p>
            <a:pPr marL="0" lvl="0" indent="0" algn="l" rtl="0">
              <a:lnSpc>
                <a:spcPct val="105000"/>
              </a:lnSpc>
              <a:spcBef>
                <a:spcPts val="1200"/>
              </a:spcBef>
              <a:spcAft>
                <a:spcPts val="0"/>
              </a:spcAft>
              <a:buClr>
                <a:schemeClr val="dk1"/>
              </a:buClr>
              <a:buSzPts val="852"/>
              <a:buFont typeface="Arial"/>
              <a:buNone/>
            </a:pPr>
            <a:r>
              <a:rPr lang="ja" sz="1895"/>
              <a:t>呼吸器の設定した呼吸回数になるべく合わせる。</a:t>
            </a:r>
            <a:endParaRPr sz="1895"/>
          </a:p>
          <a:p>
            <a:pPr marL="0" lvl="0" indent="0" algn="l" rtl="0">
              <a:lnSpc>
                <a:spcPct val="105000"/>
              </a:lnSpc>
              <a:spcBef>
                <a:spcPts val="1200"/>
              </a:spcBef>
              <a:spcAft>
                <a:spcPts val="1200"/>
              </a:spcAft>
              <a:buSzPts val="852"/>
              <a:buNone/>
            </a:pPr>
            <a:r>
              <a:rPr lang="ja" sz="1895"/>
              <a:t>例:呼吸回数12回の場合は5秒に1回押す</a:t>
            </a:r>
            <a:endParaRPr sz="1895">
              <a:solidFill>
                <a:srgbClr val="434343"/>
              </a:solidFill>
            </a:endParaRPr>
          </a:p>
        </p:txBody>
      </p:sp>
      <p:pic>
        <p:nvPicPr>
          <p:cNvPr id="136" name="Google Shape;136;p25"/>
          <p:cNvPicPr preferRelativeResize="0"/>
          <p:nvPr/>
        </p:nvPicPr>
        <p:blipFill rotWithShape="1">
          <a:blip r:embed="rId4">
            <a:alphaModFix/>
          </a:blip>
          <a:srcRect l="11331" t="15690" r="14313" b="19500"/>
          <a:stretch/>
        </p:blipFill>
        <p:spPr>
          <a:xfrm>
            <a:off x="5839875" y="1006950"/>
            <a:ext cx="2375100" cy="1662555"/>
          </a:xfrm>
          <a:prstGeom prst="rect">
            <a:avLst/>
          </a:prstGeom>
          <a:noFill/>
          <a:ln>
            <a:noFill/>
          </a:ln>
        </p:spPr>
      </p:pic>
      <p:sp>
        <p:nvSpPr>
          <p:cNvPr id="137" name="Google Shape;137;p25"/>
          <p:cNvSpPr txBox="1"/>
          <p:nvPr/>
        </p:nvSpPr>
        <p:spPr>
          <a:xfrm>
            <a:off x="5723175" y="2669500"/>
            <a:ext cx="23751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a:solidFill>
                  <a:schemeClr val="dk2"/>
                </a:solidFill>
              </a:rPr>
              <a:t>【容量】</a:t>
            </a:r>
            <a:endParaRPr sz="1800">
              <a:solidFill>
                <a:schemeClr val="dk2"/>
              </a:solidFill>
            </a:endParaRPr>
          </a:p>
          <a:p>
            <a:pPr marL="0" lvl="0" indent="0" algn="l" rtl="0">
              <a:spcBef>
                <a:spcPts val="0"/>
              </a:spcBef>
              <a:spcAft>
                <a:spcPts val="0"/>
              </a:spcAft>
              <a:buNone/>
            </a:pPr>
            <a:r>
              <a:rPr lang="ja" sz="1800">
                <a:solidFill>
                  <a:schemeClr val="dk2"/>
                </a:solidFill>
              </a:rPr>
              <a:t>・成人用：1,500mL</a:t>
            </a:r>
            <a:endParaRPr sz="1800">
              <a:solidFill>
                <a:schemeClr val="dk2"/>
              </a:solidFill>
            </a:endParaRPr>
          </a:p>
          <a:p>
            <a:pPr marL="0" lvl="0" indent="0" algn="l" rtl="0">
              <a:spcBef>
                <a:spcPts val="0"/>
              </a:spcBef>
              <a:spcAft>
                <a:spcPts val="0"/>
              </a:spcAft>
              <a:buNone/>
            </a:pPr>
            <a:r>
              <a:rPr lang="ja" sz="1800">
                <a:solidFill>
                  <a:schemeClr val="dk2"/>
                </a:solidFill>
              </a:rPr>
              <a:t>・小児用：550mL</a:t>
            </a:r>
            <a:endParaRPr sz="1800">
              <a:solidFill>
                <a:schemeClr val="dk2"/>
              </a:solidFill>
            </a:endParaRPr>
          </a:p>
          <a:p>
            <a:pPr marL="0" lvl="0" indent="0" algn="l" rtl="0">
              <a:spcBef>
                <a:spcPts val="0"/>
              </a:spcBef>
              <a:spcAft>
                <a:spcPts val="0"/>
              </a:spcAft>
              <a:buNone/>
            </a:pPr>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人工呼吸器使用者の個別支援計画</a:t>
            </a:r>
            <a:endParaRPr>
              <a:solidFill>
                <a:srgbClr val="FF9900"/>
              </a:solidFill>
            </a:endParaRPr>
          </a:p>
        </p:txBody>
      </p:sp>
      <p:sp>
        <p:nvSpPr>
          <p:cNvPr id="143" name="Google Shape;143;p26"/>
          <p:cNvSpPr txBox="1">
            <a:spLocks noGrp="1"/>
          </p:cNvSpPr>
          <p:nvPr>
            <p:ph type="body" idx="1"/>
          </p:nvPr>
        </p:nvSpPr>
        <p:spPr>
          <a:xfrm>
            <a:off x="503125" y="1159275"/>
            <a:ext cx="6131700" cy="2841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ja" sz="1600">
                <a:solidFill>
                  <a:schemeClr val="dk1"/>
                </a:solidFill>
              </a:rPr>
              <a:t>【</a:t>
            </a:r>
            <a:r>
              <a:rPr lang="ja">
                <a:solidFill>
                  <a:schemeClr val="dk1"/>
                </a:solidFill>
              </a:rPr>
              <a:t>目的】</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ja">
                <a:solidFill>
                  <a:schemeClr val="dk1"/>
                </a:solidFill>
              </a:rPr>
              <a:t>停電等が発生した場合に、電力の確保や避難の</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ja">
                <a:solidFill>
                  <a:schemeClr val="dk1"/>
                </a:solidFill>
              </a:rPr>
              <a:t>体制等がとれるよう、患者本人・家族と療養に</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ja">
                <a:solidFill>
                  <a:schemeClr val="dk1"/>
                </a:solidFill>
              </a:rPr>
              <a:t>関わる医療・福祉・行政等の関係者が情報を</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ja">
                <a:solidFill>
                  <a:schemeClr val="dk1"/>
                </a:solidFill>
              </a:rPr>
              <a:t>共有しながら作成する。</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None/>
            </a:pPr>
            <a:endParaRPr>
              <a:solidFill>
                <a:srgbClr val="434343"/>
              </a:solidFill>
            </a:endParaRPr>
          </a:p>
        </p:txBody>
      </p:sp>
      <p:pic>
        <p:nvPicPr>
          <p:cNvPr id="144" name="Google Shape;144;p26"/>
          <p:cNvPicPr preferRelativeResize="0"/>
          <p:nvPr/>
        </p:nvPicPr>
        <p:blipFill>
          <a:blip r:embed="rId4">
            <a:alphaModFix/>
          </a:blip>
          <a:stretch>
            <a:fillRect/>
          </a:stretch>
        </p:blipFill>
        <p:spPr>
          <a:xfrm>
            <a:off x="6885775" y="730550"/>
            <a:ext cx="1731375" cy="2490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人工呼吸器使用者の個別支援計画</a:t>
            </a:r>
            <a:endParaRPr>
              <a:solidFill>
                <a:srgbClr val="FF9900"/>
              </a:solidFill>
            </a:endParaRPr>
          </a:p>
        </p:txBody>
      </p:sp>
      <p:sp>
        <p:nvSpPr>
          <p:cNvPr id="150" name="Google Shape;150;p27"/>
          <p:cNvSpPr txBox="1">
            <a:spLocks noGrp="1"/>
          </p:cNvSpPr>
          <p:nvPr>
            <p:ph type="body" idx="1"/>
          </p:nvPr>
        </p:nvSpPr>
        <p:spPr>
          <a:xfrm>
            <a:off x="793825" y="724525"/>
            <a:ext cx="6069000" cy="3682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None/>
            </a:pPr>
            <a:endParaRPr>
              <a:solidFill>
                <a:srgbClr val="434343"/>
              </a:solidFill>
            </a:endParaRPr>
          </a:p>
        </p:txBody>
      </p:sp>
      <p:sp>
        <p:nvSpPr>
          <p:cNvPr id="151" name="Google Shape;151;p27"/>
          <p:cNvSpPr/>
          <p:nvPr/>
        </p:nvSpPr>
        <p:spPr>
          <a:xfrm>
            <a:off x="513450" y="724525"/>
            <a:ext cx="6161400" cy="3316200"/>
          </a:xfrm>
          <a:prstGeom prst="roundRect">
            <a:avLst>
              <a:gd name="adj" fmla="val 16667"/>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 sz="1600">
                <a:solidFill>
                  <a:schemeClr val="dk1"/>
                </a:solidFill>
              </a:rPr>
              <a:t>【</a:t>
            </a:r>
            <a:r>
              <a:rPr lang="ja" sz="1800">
                <a:solidFill>
                  <a:schemeClr val="dk1"/>
                </a:solidFill>
              </a:rPr>
              <a:t>作成までの流れ】</a:t>
            </a:r>
            <a:endParaRPr sz="1800">
              <a:solidFill>
                <a:schemeClr val="dk1"/>
              </a:solidFill>
            </a:endParaRPr>
          </a:p>
          <a:p>
            <a:pPr marL="0" lvl="0" indent="0" algn="l" rtl="0">
              <a:spcBef>
                <a:spcPts val="0"/>
              </a:spcBef>
              <a:spcAft>
                <a:spcPts val="0"/>
              </a:spcAft>
              <a:buClr>
                <a:schemeClr val="dk1"/>
              </a:buClr>
              <a:buSzPts val="1100"/>
              <a:buFont typeface="Arial"/>
              <a:buNone/>
            </a:pPr>
            <a:r>
              <a:rPr lang="ja" sz="1800">
                <a:solidFill>
                  <a:schemeClr val="dk1"/>
                </a:solidFill>
              </a:rPr>
              <a:t>①在宅人工呼吸器使用者とその家族に災害対策の必要性を説明し、各市区町村の相談窓口へ連絡</a:t>
            </a:r>
            <a:endParaRPr sz="1800">
              <a:solidFill>
                <a:schemeClr val="dk1"/>
              </a:solidFill>
            </a:endParaRPr>
          </a:p>
          <a:p>
            <a:pPr marL="0" lvl="0" indent="0" algn="l" rtl="0">
              <a:spcBef>
                <a:spcPts val="0"/>
              </a:spcBef>
              <a:spcAft>
                <a:spcPts val="0"/>
              </a:spcAft>
              <a:buClr>
                <a:schemeClr val="dk1"/>
              </a:buClr>
              <a:buSzPts val="1100"/>
              <a:buFont typeface="Arial"/>
              <a:buNone/>
            </a:pPr>
            <a:r>
              <a:rPr lang="ja" sz="1800">
                <a:solidFill>
                  <a:schemeClr val="dk1"/>
                </a:solidFill>
              </a:rPr>
              <a:t>②市区町村から訪問看護へ業務委託</a:t>
            </a:r>
            <a:endParaRPr sz="1800">
              <a:solidFill>
                <a:schemeClr val="dk1"/>
              </a:solidFill>
            </a:endParaRPr>
          </a:p>
          <a:p>
            <a:pPr marL="0" lvl="0" indent="0" algn="l" rtl="0">
              <a:spcBef>
                <a:spcPts val="0"/>
              </a:spcBef>
              <a:spcAft>
                <a:spcPts val="0"/>
              </a:spcAft>
              <a:buClr>
                <a:schemeClr val="dk1"/>
              </a:buClr>
              <a:buSzPts val="1100"/>
              <a:buFont typeface="Arial"/>
              <a:buNone/>
            </a:pPr>
            <a:r>
              <a:rPr lang="ja" sz="1800">
                <a:solidFill>
                  <a:schemeClr val="dk1"/>
                </a:solidFill>
              </a:rPr>
              <a:t>③訪問看護が中心となって作成</a:t>
            </a:r>
            <a:endParaRPr sz="1800">
              <a:solidFill>
                <a:schemeClr val="dk1"/>
              </a:solidFill>
            </a:endParaRPr>
          </a:p>
          <a:p>
            <a:pPr marL="0" lvl="0" indent="0" algn="l" rtl="0">
              <a:spcBef>
                <a:spcPts val="0"/>
              </a:spcBef>
              <a:spcAft>
                <a:spcPts val="0"/>
              </a:spcAft>
              <a:buClr>
                <a:schemeClr val="dk1"/>
              </a:buClr>
              <a:buSzPts val="1100"/>
              <a:buFont typeface="Arial"/>
              <a:buNone/>
            </a:pPr>
            <a:r>
              <a:rPr lang="ja" sz="1800">
                <a:solidFill>
                  <a:schemeClr val="dk1"/>
                </a:solidFill>
              </a:rPr>
              <a:t>④本人、家族、関係機関と内容を確認</a:t>
            </a:r>
            <a:endParaRPr sz="1800">
              <a:solidFill>
                <a:schemeClr val="dk1"/>
              </a:solidFill>
            </a:endParaRPr>
          </a:p>
          <a:p>
            <a:pPr marL="0" lvl="0" indent="0" algn="l" rtl="0">
              <a:spcBef>
                <a:spcPts val="0"/>
              </a:spcBef>
              <a:spcAft>
                <a:spcPts val="0"/>
              </a:spcAft>
              <a:buClr>
                <a:schemeClr val="dk1"/>
              </a:buClr>
              <a:buSzPts val="1100"/>
              <a:buFont typeface="Arial"/>
              <a:buNone/>
            </a:pPr>
            <a:r>
              <a:rPr lang="ja" sz="1800">
                <a:solidFill>
                  <a:schemeClr val="dk1"/>
                </a:solidFill>
              </a:rPr>
              <a:t>⑤市区町村へ提出</a:t>
            </a:r>
            <a:endParaRPr sz="1800">
              <a:solidFill>
                <a:schemeClr val="dk1"/>
              </a:solidFill>
            </a:endParaRPr>
          </a:p>
          <a:p>
            <a:pPr marL="0" lvl="0" indent="0" algn="l" rtl="0">
              <a:spcBef>
                <a:spcPts val="0"/>
              </a:spcBef>
              <a:spcAft>
                <a:spcPts val="0"/>
              </a:spcAft>
              <a:buClr>
                <a:schemeClr val="dk1"/>
              </a:buClr>
              <a:buSzPts val="1100"/>
              <a:buFont typeface="Arial"/>
              <a:buNone/>
            </a:pPr>
            <a:r>
              <a:rPr lang="ja" sz="1800">
                <a:solidFill>
                  <a:schemeClr val="dk1"/>
                </a:solidFill>
              </a:rPr>
              <a:t>⑥市区町村が作成し、関係者全員に共有</a:t>
            </a:r>
            <a:endParaRPr sz="2000"/>
          </a:p>
        </p:txBody>
      </p:sp>
      <p:pic>
        <p:nvPicPr>
          <p:cNvPr id="152" name="Google Shape;152;p27"/>
          <p:cNvPicPr preferRelativeResize="0"/>
          <p:nvPr/>
        </p:nvPicPr>
        <p:blipFill>
          <a:blip r:embed="rId4">
            <a:alphaModFix/>
          </a:blip>
          <a:stretch>
            <a:fillRect/>
          </a:stretch>
        </p:blipFill>
        <p:spPr>
          <a:xfrm>
            <a:off x="7078175" y="724525"/>
            <a:ext cx="1592550" cy="2378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833077" y="0"/>
            <a:ext cx="6952200"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2500">
                <a:solidFill>
                  <a:srgbClr val="FF9900"/>
                </a:solidFill>
              </a:rPr>
              <a:t>東京都在宅人工呼吸器使用者災害時支援窓口　</a:t>
            </a:r>
            <a:endParaRPr sz="2500">
              <a:solidFill>
                <a:srgbClr val="FF9900"/>
              </a:solidFill>
            </a:endParaRPr>
          </a:p>
        </p:txBody>
      </p:sp>
      <p:graphicFrame>
        <p:nvGraphicFramePr>
          <p:cNvPr id="158" name="Google Shape;158;p28"/>
          <p:cNvGraphicFramePr/>
          <p:nvPr/>
        </p:nvGraphicFramePr>
        <p:xfrm>
          <a:off x="254875" y="553625"/>
          <a:ext cx="3991825" cy="3962250"/>
        </p:xfrm>
        <a:graphic>
          <a:graphicData uri="http://schemas.openxmlformats.org/drawingml/2006/table">
            <a:tbl>
              <a:tblPr>
                <a:noFill/>
                <a:tableStyleId>{9AB9E980-B464-4791-B216-BF49FE5EAF67}</a:tableStyleId>
              </a:tblPr>
              <a:tblGrid>
                <a:gridCol w="672125">
                  <a:extLst>
                    <a:ext uri="{9D8B030D-6E8A-4147-A177-3AD203B41FA5}">
                      <a16:colId xmlns:a16="http://schemas.microsoft.com/office/drawing/2014/main" val="20000"/>
                    </a:ext>
                  </a:extLst>
                </a:gridCol>
                <a:gridCol w="2424925">
                  <a:extLst>
                    <a:ext uri="{9D8B030D-6E8A-4147-A177-3AD203B41FA5}">
                      <a16:colId xmlns:a16="http://schemas.microsoft.com/office/drawing/2014/main" val="20001"/>
                    </a:ext>
                  </a:extLst>
                </a:gridCol>
                <a:gridCol w="894775">
                  <a:extLst>
                    <a:ext uri="{9D8B030D-6E8A-4147-A177-3AD203B41FA5}">
                      <a16:colId xmlns:a16="http://schemas.microsoft.com/office/drawing/2014/main" val="20002"/>
                    </a:ext>
                  </a:extLst>
                </a:gridCol>
              </a:tblGrid>
              <a:tr h="396225">
                <a:tc>
                  <a:txBody>
                    <a:bodyPr/>
                    <a:lstStyle/>
                    <a:p>
                      <a:pPr marL="0" lvl="0" indent="0" algn="l" rtl="0">
                        <a:spcBef>
                          <a:spcPts val="0"/>
                        </a:spcBef>
                        <a:spcAft>
                          <a:spcPts val="0"/>
                        </a:spcAft>
                        <a:buNone/>
                      </a:pPr>
                      <a:r>
                        <a:rPr lang="ja" sz="900">
                          <a:solidFill>
                            <a:schemeClr val="dk1"/>
                          </a:solidFill>
                        </a:rPr>
                        <a:t>千代田区</a:t>
                      </a:r>
                      <a:endParaRPr sz="900"/>
                    </a:p>
                  </a:txBody>
                  <a:tcPr marL="91425" marR="91425" marT="91425" marB="91425"/>
                </a:tc>
                <a:tc>
                  <a:txBody>
                    <a:bodyPr/>
                    <a:lstStyle/>
                    <a:p>
                      <a:pPr marL="0" lvl="0" indent="0" algn="l" rtl="0">
                        <a:spcBef>
                          <a:spcPts val="0"/>
                        </a:spcBef>
                        <a:spcAft>
                          <a:spcPts val="0"/>
                        </a:spcAft>
                        <a:buNone/>
                      </a:pPr>
                      <a:r>
                        <a:rPr lang="ja" sz="900">
                          <a:solidFill>
                            <a:schemeClr val="dk1"/>
                          </a:solidFill>
                        </a:rPr>
                        <a:t>保健サービス課</a:t>
                      </a:r>
                      <a:endParaRPr sz="900"/>
                    </a:p>
                  </a:txBody>
                  <a:tcPr marL="91425" marR="91425" marT="91425" marB="91425"/>
                </a:tc>
                <a:tc>
                  <a:txBody>
                    <a:bodyPr/>
                    <a:lstStyle/>
                    <a:p>
                      <a:pPr marL="0" lvl="0" indent="0" algn="l" rtl="0">
                        <a:spcBef>
                          <a:spcPts val="0"/>
                        </a:spcBef>
                        <a:spcAft>
                          <a:spcPts val="0"/>
                        </a:spcAft>
                        <a:buNone/>
                      </a:pPr>
                      <a:r>
                        <a:rPr lang="ja" sz="900">
                          <a:solidFill>
                            <a:schemeClr val="dk1"/>
                          </a:solidFill>
                        </a:rPr>
                        <a:t>03-5211-8175</a:t>
                      </a:r>
                      <a:endParaRPr sz="900"/>
                    </a:p>
                  </a:txBody>
                  <a:tcPr marL="91425" marR="91425" marT="91425" marB="91425"/>
                </a:tc>
                <a:extLst>
                  <a:ext uri="{0D108BD9-81ED-4DB2-BD59-A6C34878D82A}">
                    <a16:rowId xmlns:a16="http://schemas.microsoft.com/office/drawing/2014/main" val="10000"/>
                  </a:ext>
                </a:extLst>
              </a:tr>
              <a:tr h="396225">
                <a:tc>
                  <a:txBody>
                    <a:bodyPr/>
                    <a:lstStyle/>
                    <a:p>
                      <a:pPr marL="0" lvl="0" indent="0" algn="l" rtl="0">
                        <a:spcBef>
                          <a:spcPts val="0"/>
                        </a:spcBef>
                        <a:spcAft>
                          <a:spcPts val="0"/>
                        </a:spcAft>
                        <a:buNone/>
                      </a:pPr>
                      <a:r>
                        <a:rPr lang="ja" sz="900">
                          <a:solidFill>
                            <a:schemeClr val="dk1"/>
                          </a:solidFill>
                        </a:rPr>
                        <a:t>中央区</a:t>
                      </a:r>
                      <a:endParaRPr sz="900"/>
                    </a:p>
                  </a:txBody>
                  <a:tcPr marL="91425" marR="91425" marT="91425" marB="91425"/>
                </a:tc>
                <a:tc>
                  <a:txBody>
                    <a:bodyPr/>
                    <a:lstStyle/>
                    <a:p>
                      <a:pPr marL="0" lvl="0" indent="0" algn="l" rtl="0">
                        <a:spcBef>
                          <a:spcPts val="0"/>
                        </a:spcBef>
                        <a:spcAft>
                          <a:spcPts val="0"/>
                        </a:spcAft>
                        <a:buNone/>
                      </a:pPr>
                      <a:r>
                        <a:rPr lang="ja" sz="900">
                          <a:solidFill>
                            <a:schemeClr val="dk1"/>
                          </a:solidFill>
                        </a:rPr>
                        <a:t>福祉保健部高齢者福祉課</a:t>
                      </a:r>
                      <a:endParaRPr sz="900"/>
                    </a:p>
                  </a:txBody>
                  <a:tcPr marL="91425" marR="91425" marT="91425" marB="91425"/>
                </a:tc>
                <a:tc>
                  <a:txBody>
                    <a:bodyPr/>
                    <a:lstStyle/>
                    <a:p>
                      <a:pPr marL="0" lvl="0" indent="0" algn="l" rtl="0">
                        <a:spcBef>
                          <a:spcPts val="0"/>
                        </a:spcBef>
                        <a:spcAft>
                          <a:spcPts val="0"/>
                        </a:spcAft>
                        <a:buNone/>
                      </a:pPr>
                      <a:r>
                        <a:rPr lang="ja" sz="900">
                          <a:solidFill>
                            <a:schemeClr val="dk1"/>
                          </a:solidFill>
                        </a:rPr>
                        <a:t>03-3546-5353</a:t>
                      </a:r>
                      <a:endParaRPr sz="900"/>
                    </a:p>
                  </a:txBody>
                  <a:tcPr marL="91425" marR="91425" marT="91425" marB="91425"/>
                </a:tc>
                <a:extLst>
                  <a:ext uri="{0D108BD9-81ED-4DB2-BD59-A6C34878D82A}">
                    <a16:rowId xmlns:a16="http://schemas.microsoft.com/office/drawing/2014/main" val="10001"/>
                  </a:ext>
                </a:extLst>
              </a:tr>
              <a:tr h="396225">
                <a:tc>
                  <a:txBody>
                    <a:bodyPr/>
                    <a:lstStyle/>
                    <a:p>
                      <a:pPr marL="0" lvl="0" indent="0" algn="l" rtl="0">
                        <a:spcBef>
                          <a:spcPts val="0"/>
                        </a:spcBef>
                        <a:spcAft>
                          <a:spcPts val="0"/>
                        </a:spcAft>
                        <a:buNone/>
                      </a:pPr>
                      <a:r>
                        <a:rPr lang="ja" sz="900">
                          <a:solidFill>
                            <a:schemeClr val="dk1"/>
                          </a:solidFill>
                        </a:rPr>
                        <a:t>港区</a:t>
                      </a:r>
                      <a:endParaRPr sz="900"/>
                    </a:p>
                  </a:txBody>
                  <a:tcPr marL="91425" marR="91425" marT="91425" marB="91425"/>
                </a:tc>
                <a:tc>
                  <a:txBody>
                    <a:bodyPr/>
                    <a:lstStyle/>
                    <a:p>
                      <a:pPr marL="0" lvl="0" indent="0" algn="l" rtl="0">
                        <a:spcBef>
                          <a:spcPts val="0"/>
                        </a:spcBef>
                        <a:spcAft>
                          <a:spcPts val="0"/>
                        </a:spcAft>
                        <a:buNone/>
                      </a:pPr>
                      <a:r>
                        <a:rPr lang="ja" sz="900">
                          <a:solidFill>
                            <a:schemeClr val="dk1"/>
                          </a:solidFill>
                        </a:rPr>
                        <a:t>みなと保健所保健予防課地域医療連携担当</a:t>
                      </a:r>
                      <a:endParaRPr sz="900"/>
                    </a:p>
                  </a:txBody>
                  <a:tcPr marL="91425" marR="91425" marT="91425" marB="91425"/>
                </a:tc>
                <a:tc>
                  <a:txBody>
                    <a:bodyPr/>
                    <a:lstStyle/>
                    <a:p>
                      <a:pPr marL="0" lvl="0" indent="0" algn="l" rtl="0">
                        <a:spcBef>
                          <a:spcPts val="0"/>
                        </a:spcBef>
                        <a:spcAft>
                          <a:spcPts val="0"/>
                        </a:spcAft>
                        <a:buNone/>
                      </a:pPr>
                      <a:r>
                        <a:rPr lang="ja" sz="900">
                          <a:solidFill>
                            <a:schemeClr val="dk1"/>
                          </a:solidFill>
                        </a:rPr>
                        <a:t>03-6400-0080</a:t>
                      </a:r>
                      <a:endParaRPr sz="900"/>
                    </a:p>
                  </a:txBody>
                  <a:tcPr marL="91425" marR="91425" marT="91425" marB="91425"/>
                </a:tc>
                <a:extLst>
                  <a:ext uri="{0D108BD9-81ED-4DB2-BD59-A6C34878D82A}">
                    <a16:rowId xmlns:a16="http://schemas.microsoft.com/office/drawing/2014/main" val="10002"/>
                  </a:ext>
                </a:extLst>
              </a:tr>
              <a:tr h="396225">
                <a:tc>
                  <a:txBody>
                    <a:bodyPr/>
                    <a:lstStyle/>
                    <a:p>
                      <a:pPr marL="0" lvl="0" indent="0" algn="l" rtl="0">
                        <a:spcBef>
                          <a:spcPts val="0"/>
                        </a:spcBef>
                        <a:spcAft>
                          <a:spcPts val="0"/>
                        </a:spcAft>
                        <a:buNone/>
                      </a:pPr>
                      <a:r>
                        <a:rPr lang="ja" sz="900">
                          <a:solidFill>
                            <a:schemeClr val="dk1"/>
                          </a:solidFill>
                        </a:rPr>
                        <a:t>新宿区</a:t>
                      </a:r>
                      <a:endParaRPr sz="900"/>
                    </a:p>
                  </a:txBody>
                  <a:tcPr marL="91425" marR="91425" marT="91425" marB="91425"/>
                </a:tc>
                <a:tc>
                  <a:txBody>
                    <a:bodyPr/>
                    <a:lstStyle/>
                    <a:p>
                      <a:pPr marL="0" lvl="0" indent="0" algn="l" rtl="0">
                        <a:spcBef>
                          <a:spcPts val="0"/>
                        </a:spcBef>
                        <a:spcAft>
                          <a:spcPts val="0"/>
                        </a:spcAft>
                        <a:buNone/>
                      </a:pPr>
                      <a:r>
                        <a:rPr lang="ja" sz="900">
                          <a:solidFill>
                            <a:schemeClr val="dk1"/>
                          </a:solidFill>
                        </a:rPr>
                        <a:t>健康部健康政策課</a:t>
                      </a:r>
                      <a:endParaRPr sz="900"/>
                    </a:p>
                  </a:txBody>
                  <a:tcPr marL="91425" marR="91425" marT="91425" marB="91425"/>
                </a:tc>
                <a:tc>
                  <a:txBody>
                    <a:bodyPr/>
                    <a:lstStyle/>
                    <a:p>
                      <a:pPr marL="0" lvl="0" indent="0" algn="l" rtl="0">
                        <a:spcBef>
                          <a:spcPts val="0"/>
                        </a:spcBef>
                        <a:spcAft>
                          <a:spcPts val="0"/>
                        </a:spcAft>
                        <a:buNone/>
                      </a:pPr>
                      <a:r>
                        <a:rPr lang="ja" sz="900">
                          <a:solidFill>
                            <a:schemeClr val="dk1"/>
                          </a:solidFill>
                        </a:rPr>
                        <a:t>03-5273-3839</a:t>
                      </a:r>
                      <a:endParaRPr sz="900"/>
                    </a:p>
                  </a:txBody>
                  <a:tcPr marL="91425" marR="91425" marT="91425" marB="91425"/>
                </a:tc>
                <a:extLst>
                  <a:ext uri="{0D108BD9-81ED-4DB2-BD59-A6C34878D82A}">
                    <a16:rowId xmlns:a16="http://schemas.microsoft.com/office/drawing/2014/main" val="10003"/>
                  </a:ext>
                </a:extLst>
              </a:tr>
              <a:tr h="396225">
                <a:tc>
                  <a:txBody>
                    <a:bodyPr/>
                    <a:lstStyle/>
                    <a:p>
                      <a:pPr marL="0" lvl="0" indent="0" algn="l" rtl="0">
                        <a:spcBef>
                          <a:spcPts val="0"/>
                        </a:spcBef>
                        <a:spcAft>
                          <a:spcPts val="0"/>
                        </a:spcAft>
                        <a:buNone/>
                      </a:pPr>
                      <a:r>
                        <a:rPr lang="ja" sz="900">
                          <a:solidFill>
                            <a:schemeClr val="dk1"/>
                          </a:solidFill>
                        </a:rPr>
                        <a:t>文京区</a:t>
                      </a:r>
                      <a:endParaRPr sz="900"/>
                    </a:p>
                  </a:txBody>
                  <a:tcPr marL="91425" marR="91425" marT="91425" marB="91425"/>
                </a:tc>
                <a:tc>
                  <a:txBody>
                    <a:bodyPr/>
                    <a:lstStyle/>
                    <a:p>
                      <a:pPr marL="0" lvl="0" indent="0" algn="l" rtl="0">
                        <a:spcBef>
                          <a:spcPts val="0"/>
                        </a:spcBef>
                        <a:spcAft>
                          <a:spcPts val="0"/>
                        </a:spcAft>
                        <a:buNone/>
                      </a:pPr>
                      <a:r>
                        <a:rPr lang="ja" sz="900">
                          <a:solidFill>
                            <a:schemeClr val="dk1"/>
                          </a:solidFill>
                        </a:rPr>
                        <a:t>保健衛生部予防対策課</a:t>
                      </a:r>
                      <a:endParaRPr sz="900"/>
                    </a:p>
                  </a:txBody>
                  <a:tcPr marL="91425" marR="91425" marT="91425" marB="91425"/>
                </a:tc>
                <a:tc>
                  <a:txBody>
                    <a:bodyPr/>
                    <a:lstStyle/>
                    <a:p>
                      <a:pPr marL="0" lvl="0" indent="0" algn="l" rtl="0">
                        <a:spcBef>
                          <a:spcPts val="0"/>
                        </a:spcBef>
                        <a:spcAft>
                          <a:spcPts val="0"/>
                        </a:spcAft>
                        <a:buNone/>
                      </a:pPr>
                      <a:r>
                        <a:rPr lang="ja" sz="900"/>
                        <a:t>03-5803-1836</a:t>
                      </a:r>
                      <a:endParaRPr sz="900"/>
                    </a:p>
                  </a:txBody>
                  <a:tcPr marL="91425" marR="91425" marT="91425" marB="91425"/>
                </a:tc>
                <a:extLst>
                  <a:ext uri="{0D108BD9-81ED-4DB2-BD59-A6C34878D82A}">
                    <a16:rowId xmlns:a16="http://schemas.microsoft.com/office/drawing/2014/main" val="10004"/>
                  </a:ext>
                </a:extLst>
              </a:tr>
              <a:tr h="396225">
                <a:tc>
                  <a:txBody>
                    <a:bodyPr/>
                    <a:lstStyle/>
                    <a:p>
                      <a:pPr marL="0" lvl="0" indent="0" algn="l" rtl="0">
                        <a:spcBef>
                          <a:spcPts val="0"/>
                        </a:spcBef>
                        <a:spcAft>
                          <a:spcPts val="0"/>
                        </a:spcAft>
                        <a:buNone/>
                      </a:pPr>
                      <a:r>
                        <a:rPr lang="ja" sz="900"/>
                        <a:t>台東区</a:t>
                      </a:r>
                      <a:endParaRPr sz="900"/>
                    </a:p>
                  </a:txBody>
                  <a:tcPr marL="91425" marR="91425" marT="91425" marB="91425"/>
                </a:tc>
                <a:tc>
                  <a:txBody>
                    <a:bodyPr/>
                    <a:lstStyle/>
                    <a:p>
                      <a:pPr marL="0" lvl="0" indent="0" algn="l" rtl="0">
                        <a:spcBef>
                          <a:spcPts val="0"/>
                        </a:spcBef>
                        <a:spcAft>
                          <a:spcPts val="0"/>
                        </a:spcAft>
                        <a:buNone/>
                      </a:pPr>
                      <a:r>
                        <a:rPr lang="ja" sz="900"/>
                        <a:t>健康部保健予防課</a:t>
                      </a:r>
                      <a:endParaRPr sz="900"/>
                    </a:p>
                  </a:txBody>
                  <a:tcPr marL="91425" marR="91425" marT="91425" marB="91425"/>
                </a:tc>
                <a:tc>
                  <a:txBody>
                    <a:bodyPr/>
                    <a:lstStyle/>
                    <a:p>
                      <a:pPr marL="0" lvl="0" indent="0" algn="l" rtl="0">
                        <a:spcBef>
                          <a:spcPts val="0"/>
                        </a:spcBef>
                        <a:spcAft>
                          <a:spcPts val="0"/>
                        </a:spcAft>
                        <a:buNone/>
                      </a:pPr>
                      <a:r>
                        <a:rPr lang="ja" sz="900"/>
                        <a:t>03-3847-9405</a:t>
                      </a:r>
                      <a:endParaRPr sz="900"/>
                    </a:p>
                  </a:txBody>
                  <a:tcPr marL="91425" marR="91425" marT="91425" marB="91425"/>
                </a:tc>
                <a:extLst>
                  <a:ext uri="{0D108BD9-81ED-4DB2-BD59-A6C34878D82A}">
                    <a16:rowId xmlns:a16="http://schemas.microsoft.com/office/drawing/2014/main" val="10005"/>
                  </a:ext>
                </a:extLst>
              </a:tr>
              <a:tr h="396225">
                <a:tc>
                  <a:txBody>
                    <a:bodyPr/>
                    <a:lstStyle/>
                    <a:p>
                      <a:pPr marL="0" lvl="0" indent="0" algn="l" rtl="0">
                        <a:spcBef>
                          <a:spcPts val="0"/>
                        </a:spcBef>
                        <a:spcAft>
                          <a:spcPts val="0"/>
                        </a:spcAft>
                        <a:buNone/>
                      </a:pPr>
                      <a:r>
                        <a:rPr lang="ja" sz="900"/>
                        <a:t>墨田区</a:t>
                      </a:r>
                      <a:endParaRPr sz="900"/>
                    </a:p>
                  </a:txBody>
                  <a:tcPr marL="91425" marR="91425" marT="91425" marB="91425"/>
                </a:tc>
                <a:tc>
                  <a:txBody>
                    <a:bodyPr/>
                    <a:lstStyle/>
                    <a:p>
                      <a:pPr marL="0" lvl="0" indent="0" algn="l" rtl="0">
                        <a:spcBef>
                          <a:spcPts val="0"/>
                        </a:spcBef>
                        <a:spcAft>
                          <a:spcPts val="0"/>
                        </a:spcAft>
                        <a:buNone/>
                      </a:pPr>
                      <a:r>
                        <a:rPr lang="ja" sz="900"/>
                        <a:t>福祉保健部保健衛生担当保健計画課</a:t>
                      </a:r>
                      <a:endParaRPr sz="900"/>
                    </a:p>
                  </a:txBody>
                  <a:tcPr marL="91425" marR="91425" marT="91425" marB="91425"/>
                </a:tc>
                <a:tc>
                  <a:txBody>
                    <a:bodyPr/>
                    <a:lstStyle/>
                    <a:p>
                      <a:pPr marL="0" lvl="0" indent="0" algn="l" rtl="0">
                        <a:spcBef>
                          <a:spcPts val="0"/>
                        </a:spcBef>
                        <a:spcAft>
                          <a:spcPts val="0"/>
                        </a:spcAft>
                        <a:buNone/>
                      </a:pPr>
                      <a:r>
                        <a:rPr lang="ja" sz="900"/>
                        <a:t>03-5608-6189</a:t>
                      </a:r>
                      <a:endParaRPr sz="900"/>
                    </a:p>
                  </a:txBody>
                  <a:tcPr marL="91425" marR="91425" marT="91425" marB="91425"/>
                </a:tc>
                <a:extLst>
                  <a:ext uri="{0D108BD9-81ED-4DB2-BD59-A6C34878D82A}">
                    <a16:rowId xmlns:a16="http://schemas.microsoft.com/office/drawing/2014/main" val="10006"/>
                  </a:ext>
                </a:extLst>
              </a:tr>
              <a:tr h="396225">
                <a:tc>
                  <a:txBody>
                    <a:bodyPr/>
                    <a:lstStyle/>
                    <a:p>
                      <a:pPr marL="0" lvl="0" indent="0" algn="l" rtl="0">
                        <a:spcBef>
                          <a:spcPts val="0"/>
                        </a:spcBef>
                        <a:spcAft>
                          <a:spcPts val="0"/>
                        </a:spcAft>
                        <a:buNone/>
                      </a:pPr>
                      <a:r>
                        <a:rPr lang="ja" sz="900"/>
                        <a:t>江東区</a:t>
                      </a:r>
                      <a:endParaRPr sz="900"/>
                    </a:p>
                  </a:txBody>
                  <a:tcPr marL="91425" marR="91425" marT="91425" marB="91425"/>
                </a:tc>
                <a:tc>
                  <a:txBody>
                    <a:bodyPr/>
                    <a:lstStyle/>
                    <a:p>
                      <a:pPr marL="0" lvl="0" indent="0" algn="l" rtl="0">
                        <a:spcBef>
                          <a:spcPts val="0"/>
                        </a:spcBef>
                        <a:spcAft>
                          <a:spcPts val="0"/>
                        </a:spcAft>
                        <a:buNone/>
                      </a:pPr>
                      <a:r>
                        <a:rPr lang="ja" sz="900"/>
                        <a:t>健康部保健予防課</a:t>
                      </a:r>
                      <a:endParaRPr sz="900"/>
                    </a:p>
                  </a:txBody>
                  <a:tcPr marL="91425" marR="91425" marT="91425" marB="91425"/>
                </a:tc>
                <a:tc>
                  <a:txBody>
                    <a:bodyPr/>
                    <a:lstStyle/>
                    <a:p>
                      <a:pPr marL="0" lvl="0" indent="0" algn="l" rtl="0">
                        <a:spcBef>
                          <a:spcPts val="0"/>
                        </a:spcBef>
                        <a:spcAft>
                          <a:spcPts val="0"/>
                        </a:spcAft>
                        <a:buNone/>
                      </a:pPr>
                      <a:r>
                        <a:rPr lang="ja" sz="900"/>
                        <a:t>03-3647-5906</a:t>
                      </a:r>
                      <a:endParaRPr sz="900"/>
                    </a:p>
                  </a:txBody>
                  <a:tcPr marL="91425" marR="91425" marT="91425" marB="91425"/>
                </a:tc>
                <a:extLst>
                  <a:ext uri="{0D108BD9-81ED-4DB2-BD59-A6C34878D82A}">
                    <a16:rowId xmlns:a16="http://schemas.microsoft.com/office/drawing/2014/main" val="10007"/>
                  </a:ext>
                </a:extLst>
              </a:tr>
              <a:tr h="396225">
                <a:tc>
                  <a:txBody>
                    <a:bodyPr/>
                    <a:lstStyle/>
                    <a:p>
                      <a:pPr marL="0" lvl="0" indent="0" algn="l" rtl="0">
                        <a:spcBef>
                          <a:spcPts val="0"/>
                        </a:spcBef>
                        <a:spcAft>
                          <a:spcPts val="0"/>
                        </a:spcAft>
                        <a:buNone/>
                      </a:pPr>
                      <a:r>
                        <a:rPr lang="ja" sz="900"/>
                        <a:t>品川区</a:t>
                      </a:r>
                      <a:endParaRPr sz="900"/>
                    </a:p>
                  </a:txBody>
                  <a:tcPr marL="91425" marR="91425" marT="91425" marB="91425"/>
                </a:tc>
                <a:tc>
                  <a:txBody>
                    <a:bodyPr/>
                    <a:lstStyle/>
                    <a:p>
                      <a:pPr marL="0" lvl="0" indent="0" algn="l" rtl="0">
                        <a:spcBef>
                          <a:spcPts val="0"/>
                        </a:spcBef>
                        <a:spcAft>
                          <a:spcPts val="0"/>
                        </a:spcAft>
                        <a:buNone/>
                      </a:pPr>
                      <a:r>
                        <a:rPr lang="ja" sz="900"/>
                        <a:t>健康推進部保健予防課保健予防係</a:t>
                      </a:r>
                      <a:endParaRPr sz="900"/>
                    </a:p>
                  </a:txBody>
                  <a:tcPr marL="91425" marR="91425" marT="91425" marB="91425"/>
                </a:tc>
                <a:tc>
                  <a:txBody>
                    <a:bodyPr/>
                    <a:lstStyle/>
                    <a:p>
                      <a:pPr marL="0" lvl="0" indent="0" algn="l" rtl="0">
                        <a:spcBef>
                          <a:spcPts val="0"/>
                        </a:spcBef>
                        <a:spcAft>
                          <a:spcPts val="0"/>
                        </a:spcAft>
                        <a:buNone/>
                      </a:pPr>
                      <a:r>
                        <a:rPr lang="ja" sz="900"/>
                        <a:t>03-5742-7846</a:t>
                      </a:r>
                      <a:endParaRPr sz="900"/>
                    </a:p>
                  </a:txBody>
                  <a:tcPr marL="91425" marR="91425" marT="91425" marB="91425"/>
                </a:tc>
                <a:extLst>
                  <a:ext uri="{0D108BD9-81ED-4DB2-BD59-A6C34878D82A}">
                    <a16:rowId xmlns:a16="http://schemas.microsoft.com/office/drawing/2014/main" val="10008"/>
                  </a:ext>
                </a:extLst>
              </a:tr>
              <a:tr h="396225">
                <a:tc>
                  <a:txBody>
                    <a:bodyPr/>
                    <a:lstStyle/>
                    <a:p>
                      <a:pPr marL="0" lvl="0" indent="0" algn="l" rtl="0">
                        <a:spcBef>
                          <a:spcPts val="0"/>
                        </a:spcBef>
                        <a:spcAft>
                          <a:spcPts val="0"/>
                        </a:spcAft>
                        <a:buNone/>
                      </a:pPr>
                      <a:r>
                        <a:rPr lang="ja" sz="900"/>
                        <a:t>目黒区</a:t>
                      </a:r>
                      <a:endParaRPr sz="900"/>
                    </a:p>
                  </a:txBody>
                  <a:tcPr marL="91425" marR="91425" marT="91425" marB="91425"/>
                </a:tc>
                <a:tc>
                  <a:txBody>
                    <a:bodyPr/>
                    <a:lstStyle/>
                    <a:p>
                      <a:pPr marL="0" lvl="0" indent="0" algn="l" rtl="0">
                        <a:spcBef>
                          <a:spcPts val="0"/>
                        </a:spcBef>
                        <a:spcAft>
                          <a:spcPts val="0"/>
                        </a:spcAft>
                        <a:buNone/>
                      </a:pPr>
                      <a:r>
                        <a:rPr lang="ja" sz="900"/>
                        <a:t>健康福祉部障害者支援課</a:t>
                      </a:r>
                      <a:endParaRPr sz="900"/>
                    </a:p>
                  </a:txBody>
                  <a:tcPr marL="91425" marR="91425" marT="91425" marB="91425"/>
                </a:tc>
                <a:tc>
                  <a:txBody>
                    <a:bodyPr/>
                    <a:lstStyle/>
                    <a:p>
                      <a:pPr marL="0" lvl="0" indent="0" algn="l" rtl="0">
                        <a:spcBef>
                          <a:spcPts val="0"/>
                        </a:spcBef>
                        <a:spcAft>
                          <a:spcPts val="0"/>
                        </a:spcAft>
                        <a:buNone/>
                      </a:pPr>
                      <a:r>
                        <a:rPr lang="ja" sz="900"/>
                        <a:t>03-5722-9850</a:t>
                      </a:r>
                      <a:endParaRPr sz="900"/>
                    </a:p>
                  </a:txBody>
                  <a:tcPr marL="91425" marR="91425" marT="91425" marB="91425"/>
                </a:tc>
                <a:extLst>
                  <a:ext uri="{0D108BD9-81ED-4DB2-BD59-A6C34878D82A}">
                    <a16:rowId xmlns:a16="http://schemas.microsoft.com/office/drawing/2014/main" val="10009"/>
                  </a:ext>
                </a:extLst>
              </a:tr>
            </a:tbl>
          </a:graphicData>
        </a:graphic>
      </p:graphicFrame>
      <p:graphicFrame>
        <p:nvGraphicFramePr>
          <p:cNvPr id="159" name="Google Shape;159;p28"/>
          <p:cNvGraphicFramePr/>
          <p:nvPr/>
        </p:nvGraphicFramePr>
        <p:xfrm>
          <a:off x="4688225" y="553625"/>
          <a:ext cx="3991825" cy="2773575"/>
        </p:xfrm>
        <a:graphic>
          <a:graphicData uri="http://schemas.openxmlformats.org/drawingml/2006/table">
            <a:tbl>
              <a:tblPr>
                <a:noFill/>
                <a:tableStyleId>{9AB9E980-B464-4791-B216-BF49FE5EAF67}</a:tableStyleId>
              </a:tblPr>
              <a:tblGrid>
                <a:gridCol w="672125">
                  <a:extLst>
                    <a:ext uri="{9D8B030D-6E8A-4147-A177-3AD203B41FA5}">
                      <a16:colId xmlns:a16="http://schemas.microsoft.com/office/drawing/2014/main" val="20000"/>
                    </a:ext>
                  </a:extLst>
                </a:gridCol>
                <a:gridCol w="2424925">
                  <a:extLst>
                    <a:ext uri="{9D8B030D-6E8A-4147-A177-3AD203B41FA5}">
                      <a16:colId xmlns:a16="http://schemas.microsoft.com/office/drawing/2014/main" val="20001"/>
                    </a:ext>
                  </a:extLst>
                </a:gridCol>
                <a:gridCol w="894775">
                  <a:extLst>
                    <a:ext uri="{9D8B030D-6E8A-4147-A177-3AD203B41FA5}">
                      <a16:colId xmlns:a16="http://schemas.microsoft.com/office/drawing/2014/main" val="20002"/>
                    </a:ext>
                  </a:extLst>
                </a:gridCol>
              </a:tblGrid>
              <a:tr h="396225">
                <a:tc>
                  <a:txBody>
                    <a:bodyPr/>
                    <a:lstStyle/>
                    <a:p>
                      <a:pPr marL="0" lvl="0" indent="0" algn="l" rtl="0">
                        <a:spcBef>
                          <a:spcPts val="0"/>
                        </a:spcBef>
                        <a:spcAft>
                          <a:spcPts val="0"/>
                        </a:spcAft>
                        <a:buNone/>
                      </a:pPr>
                      <a:r>
                        <a:rPr lang="ja" sz="900">
                          <a:solidFill>
                            <a:schemeClr val="dk1"/>
                          </a:solidFill>
                        </a:rPr>
                        <a:t>大田区</a:t>
                      </a:r>
                      <a:endParaRPr sz="9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ja" sz="900">
                          <a:solidFill>
                            <a:schemeClr val="dk1"/>
                          </a:solidFill>
                        </a:rPr>
                        <a:t>福祉部福祉管理課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03-5744-1721</a:t>
                      </a: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396225">
                <a:tc>
                  <a:txBody>
                    <a:bodyPr/>
                    <a:lstStyle/>
                    <a:p>
                      <a:pPr marL="0" lvl="0" indent="0" algn="l" rtl="0">
                        <a:spcBef>
                          <a:spcPts val="0"/>
                        </a:spcBef>
                        <a:spcAft>
                          <a:spcPts val="0"/>
                        </a:spcAft>
                        <a:buNone/>
                      </a:pPr>
                      <a:r>
                        <a:rPr lang="ja" sz="900"/>
                        <a:t>世田谷区</a:t>
                      </a:r>
                      <a:endParaRPr sz="900"/>
                    </a:p>
                  </a:txBody>
                  <a:tcPr marL="91425" marR="91425" marT="91425" marB="91425"/>
                </a:tc>
                <a:tc>
                  <a:txBody>
                    <a:bodyPr/>
                    <a:lstStyle/>
                    <a:p>
                      <a:pPr marL="0" lvl="0" indent="0" algn="l" rtl="0">
                        <a:spcBef>
                          <a:spcPts val="0"/>
                        </a:spcBef>
                        <a:spcAft>
                          <a:spcPts val="0"/>
                        </a:spcAft>
                        <a:buNone/>
                      </a:pPr>
                      <a:r>
                        <a:rPr lang="ja" sz="900"/>
                        <a:t>世田谷保健所感染症対策課</a:t>
                      </a:r>
                      <a:endParaRPr sz="9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ja" sz="900"/>
                        <a:t>03-5432-2441</a:t>
                      </a:r>
                      <a:endParaRPr sz="900"/>
                    </a:p>
                  </a:txBody>
                  <a:tcPr marL="91425" marR="91425" marT="91425" marB="91425"/>
                </a:tc>
                <a:extLst>
                  <a:ext uri="{0D108BD9-81ED-4DB2-BD59-A6C34878D82A}">
                    <a16:rowId xmlns:a16="http://schemas.microsoft.com/office/drawing/2014/main" val="10001"/>
                  </a:ext>
                </a:extLst>
              </a:tr>
              <a:tr h="396225">
                <a:tc>
                  <a:txBody>
                    <a:bodyPr/>
                    <a:lstStyle/>
                    <a:p>
                      <a:pPr marL="0" lvl="0" indent="0" algn="l" rtl="0">
                        <a:spcBef>
                          <a:spcPts val="0"/>
                        </a:spcBef>
                        <a:spcAft>
                          <a:spcPts val="0"/>
                        </a:spcAft>
                        <a:buNone/>
                      </a:pPr>
                      <a:r>
                        <a:rPr lang="ja" sz="900"/>
                        <a:t>渋谷区</a:t>
                      </a:r>
                      <a:endParaRPr sz="900"/>
                    </a:p>
                  </a:txBody>
                  <a:tcPr marL="91425" marR="91425" marT="91425" marB="91425"/>
                </a:tc>
                <a:tc>
                  <a:txBody>
                    <a:bodyPr/>
                    <a:lstStyle/>
                    <a:p>
                      <a:pPr marL="0" lvl="0" indent="0" algn="l" rtl="0">
                        <a:spcBef>
                          <a:spcPts val="0"/>
                        </a:spcBef>
                        <a:spcAft>
                          <a:spcPts val="0"/>
                        </a:spcAft>
                        <a:buNone/>
                      </a:pPr>
                      <a:r>
                        <a:rPr lang="ja" sz="900"/>
                        <a:t>渋谷区保健所地域保健課</a:t>
                      </a:r>
                      <a:endParaRPr sz="900"/>
                    </a:p>
                  </a:txBody>
                  <a:tcPr marL="91425" marR="91425" marT="91425" marB="91425"/>
                </a:tc>
                <a:tc>
                  <a:txBody>
                    <a:bodyPr/>
                    <a:lstStyle/>
                    <a:p>
                      <a:pPr marL="0" lvl="0" indent="0" algn="l" rtl="0">
                        <a:spcBef>
                          <a:spcPts val="0"/>
                        </a:spcBef>
                        <a:spcAft>
                          <a:spcPts val="0"/>
                        </a:spcAft>
                        <a:buNone/>
                      </a:pPr>
                      <a:r>
                        <a:rPr lang="ja" sz="900"/>
                        <a:t>03-3463-3074</a:t>
                      </a:r>
                      <a:endParaRPr sz="900"/>
                    </a:p>
                  </a:txBody>
                  <a:tcPr marL="91425" marR="91425" marT="91425" marB="91425"/>
                </a:tc>
                <a:extLst>
                  <a:ext uri="{0D108BD9-81ED-4DB2-BD59-A6C34878D82A}">
                    <a16:rowId xmlns:a16="http://schemas.microsoft.com/office/drawing/2014/main" val="10002"/>
                  </a:ext>
                </a:extLst>
              </a:tr>
              <a:tr h="396225">
                <a:tc>
                  <a:txBody>
                    <a:bodyPr/>
                    <a:lstStyle/>
                    <a:p>
                      <a:pPr marL="0" lvl="0" indent="0" algn="l" rtl="0">
                        <a:spcBef>
                          <a:spcPts val="0"/>
                        </a:spcBef>
                        <a:spcAft>
                          <a:spcPts val="0"/>
                        </a:spcAft>
                        <a:buNone/>
                      </a:pPr>
                      <a:r>
                        <a:rPr lang="ja" sz="900"/>
                        <a:t>中野区</a:t>
                      </a:r>
                      <a:endParaRPr sz="900"/>
                    </a:p>
                  </a:txBody>
                  <a:tcPr marL="91425" marR="91425" marT="91425" marB="91425"/>
                </a:tc>
                <a:tc>
                  <a:txBody>
                    <a:bodyPr/>
                    <a:lstStyle/>
                    <a:p>
                      <a:pPr marL="0" lvl="0" indent="0" algn="l" rtl="0">
                        <a:spcBef>
                          <a:spcPts val="0"/>
                        </a:spcBef>
                        <a:spcAft>
                          <a:spcPts val="0"/>
                        </a:spcAft>
                        <a:buNone/>
                      </a:pPr>
                      <a:r>
                        <a:rPr lang="ja" sz="900"/>
                        <a:t>鷺宮すこやか福祉センター</a:t>
                      </a:r>
                      <a:endParaRPr sz="900"/>
                    </a:p>
                  </a:txBody>
                  <a:tcPr marL="91425" marR="91425" marT="91425" marB="91425"/>
                </a:tc>
                <a:tc>
                  <a:txBody>
                    <a:bodyPr/>
                    <a:lstStyle/>
                    <a:p>
                      <a:pPr marL="0" lvl="0" indent="0" algn="l" rtl="0">
                        <a:spcBef>
                          <a:spcPts val="0"/>
                        </a:spcBef>
                        <a:spcAft>
                          <a:spcPts val="0"/>
                        </a:spcAft>
                        <a:buNone/>
                      </a:pPr>
                      <a:r>
                        <a:rPr lang="ja" sz="900"/>
                        <a:t>03-3336-7111</a:t>
                      </a:r>
                      <a:endParaRPr sz="900"/>
                    </a:p>
                  </a:txBody>
                  <a:tcPr marL="91425" marR="91425" marT="91425" marB="91425"/>
                </a:tc>
                <a:extLst>
                  <a:ext uri="{0D108BD9-81ED-4DB2-BD59-A6C34878D82A}">
                    <a16:rowId xmlns:a16="http://schemas.microsoft.com/office/drawing/2014/main" val="10003"/>
                  </a:ext>
                </a:extLst>
              </a:tr>
              <a:tr h="396225">
                <a:tc>
                  <a:txBody>
                    <a:bodyPr/>
                    <a:lstStyle/>
                    <a:p>
                      <a:pPr marL="0" lvl="0" indent="0" algn="l" rtl="0">
                        <a:spcBef>
                          <a:spcPts val="0"/>
                        </a:spcBef>
                        <a:spcAft>
                          <a:spcPts val="0"/>
                        </a:spcAft>
                        <a:buNone/>
                      </a:pPr>
                      <a:r>
                        <a:rPr lang="ja" sz="900"/>
                        <a:t>杉並区</a:t>
                      </a:r>
                      <a:endParaRPr sz="900"/>
                    </a:p>
                  </a:txBody>
                  <a:tcPr marL="91425" marR="91425" marT="91425" marB="91425"/>
                </a:tc>
                <a:tc>
                  <a:txBody>
                    <a:bodyPr/>
                    <a:lstStyle/>
                    <a:p>
                      <a:pPr marL="0" lvl="0" indent="0" algn="l" rtl="0">
                        <a:spcBef>
                          <a:spcPts val="0"/>
                        </a:spcBef>
                        <a:spcAft>
                          <a:spcPts val="0"/>
                        </a:spcAft>
                        <a:buNone/>
                      </a:pPr>
                      <a:r>
                        <a:rPr lang="ja" sz="900"/>
                        <a:t>杉並保健所保健予防課</a:t>
                      </a:r>
                      <a:endParaRPr sz="900"/>
                    </a:p>
                  </a:txBody>
                  <a:tcPr marL="91425" marR="91425" marT="91425" marB="91425"/>
                </a:tc>
                <a:tc>
                  <a:txBody>
                    <a:bodyPr/>
                    <a:lstStyle/>
                    <a:p>
                      <a:pPr marL="0" lvl="0" indent="0" algn="l" rtl="0">
                        <a:spcBef>
                          <a:spcPts val="0"/>
                        </a:spcBef>
                        <a:spcAft>
                          <a:spcPts val="0"/>
                        </a:spcAft>
                        <a:buNone/>
                      </a:pPr>
                      <a:r>
                        <a:rPr lang="ja" sz="900"/>
                        <a:t>03-3391-1025</a:t>
                      </a:r>
                      <a:endParaRPr sz="900"/>
                    </a:p>
                  </a:txBody>
                  <a:tcPr marL="91425" marR="91425" marT="91425" marB="91425"/>
                </a:tc>
                <a:extLst>
                  <a:ext uri="{0D108BD9-81ED-4DB2-BD59-A6C34878D82A}">
                    <a16:rowId xmlns:a16="http://schemas.microsoft.com/office/drawing/2014/main" val="10004"/>
                  </a:ext>
                </a:extLst>
              </a:tr>
              <a:tr h="396225">
                <a:tc>
                  <a:txBody>
                    <a:bodyPr/>
                    <a:lstStyle/>
                    <a:p>
                      <a:pPr marL="0" lvl="0" indent="0" algn="l" rtl="0">
                        <a:spcBef>
                          <a:spcPts val="0"/>
                        </a:spcBef>
                        <a:spcAft>
                          <a:spcPts val="0"/>
                        </a:spcAft>
                        <a:buNone/>
                      </a:pPr>
                      <a:r>
                        <a:rPr lang="ja" sz="900"/>
                        <a:t>豊島区</a:t>
                      </a:r>
                      <a:endParaRPr sz="900"/>
                    </a:p>
                  </a:txBody>
                  <a:tcPr marL="91425" marR="91425" marT="91425" marB="91425"/>
                </a:tc>
                <a:tc>
                  <a:txBody>
                    <a:bodyPr/>
                    <a:lstStyle/>
                    <a:p>
                      <a:pPr marL="0" lvl="0" indent="0" algn="l" rtl="0">
                        <a:spcBef>
                          <a:spcPts val="0"/>
                        </a:spcBef>
                        <a:spcAft>
                          <a:spcPts val="0"/>
                        </a:spcAft>
                        <a:buNone/>
                      </a:pPr>
                      <a:r>
                        <a:rPr lang="ja" sz="900"/>
                        <a:t>池袋保健所健康推進課</a:t>
                      </a:r>
                      <a:endParaRPr sz="900"/>
                    </a:p>
                  </a:txBody>
                  <a:tcPr marL="91425" marR="91425" marT="91425" marB="91425"/>
                </a:tc>
                <a:tc>
                  <a:txBody>
                    <a:bodyPr/>
                    <a:lstStyle/>
                    <a:p>
                      <a:pPr marL="0" lvl="0" indent="0" algn="l" rtl="0">
                        <a:spcBef>
                          <a:spcPts val="0"/>
                        </a:spcBef>
                        <a:spcAft>
                          <a:spcPts val="0"/>
                        </a:spcAft>
                        <a:buNone/>
                      </a:pPr>
                      <a:r>
                        <a:rPr lang="ja" sz="900"/>
                        <a:t>03-4566-4113</a:t>
                      </a:r>
                      <a:endParaRPr sz="900"/>
                    </a:p>
                  </a:txBody>
                  <a:tcPr marL="91425" marR="91425" marT="91425" marB="91425"/>
                </a:tc>
                <a:extLst>
                  <a:ext uri="{0D108BD9-81ED-4DB2-BD59-A6C34878D82A}">
                    <a16:rowId xmlns:a16="http://schemas.microsoft.com/office/drawing/2014/main" val="10005"/>
                  </a:ext>
                </a:extLst>
              </a:tr>
              <a:tr h="396225">
                <a:tc>
                  <a:txBody>
                    <a:bodyPr/>
                    <a:lstStyle/>
                    <a:p>
                      <a:pPr marL="0" lvl="0" indent="0" algn="l" rtl="0">
                        <a:spcBef>
                          <a:spcPts val="0"/>
                        </a:spcBef>
                        <a:spcAft>
                          <a:spcPts val="0"/>
                        </a:spcAft>
                        <a:buNone/>
                      </a:pPr>
                      <a:r>
                        <a:rPr lang="ja" sz="900"/>
                        <a:t>北区</a:t>
                      </a:r>
                      <a:endParaRPr sz="900"/>
                    </a:p>
                  </a:txBody>
                  <a:tcPr marL="91425" marR="91425" marT="91425" marB="91425"/>
                </a:tc>
                <a:tc>
                  <a:txBody>
                    <a:bodyPr/>
                    <a:lstStyle/>
                    <a:p>
                      <a:pPr marL="0" lvl="0" indent="0" algn="l" rtl="0">
                        <a:spcBef>
                          <a:spcPts val="0"/>
                        </a:spcBef>
                        <a:spcAft>
                          <a:spcPts val="0"/>
                        </a:spcAft>
                        <a:buNone/>
                      </a:pPr>
                      <a:r>
                        <a:rPr lang="ja" sz="900"/>
                        <a:t>福祉部障害福祉課王子障害相談係</a:t>
                      </a:r>
                      <a:endParaRPr sz="900"/>
                    </a:p>
                  </a:txBody>
                  <a:tcPr marL="91425" marR="91425" marT="91425" marB="91425"/>
                </a:tc>
                <a:tc>
                  <a:txBody>
                    <a:bodyPr/>
                    <a:lstStyle/>
                    <a:p>
                      <a:pPr marL="0" lvl="0" indent="0" algn="l" rtl="0">
                        <a:spcBef>
                          <a:spcPts val="0"/>
                        </a:spcBef>
                        <a:spcAft>
                          <a:spcPts val="0"/>
                        </a:spcAft>
                        <a:buNone/>
                      </a:pPr>
                      <a:r>
                        <a:rPr lang="ja" sz="900"/>
                        <a:t>03-3908-1358</a:t>
                      </a:r>
                      <a:endParaRPr sz="900"/>
                    </a:p>
                  </a:txBody>
                  <a:tcPr marL="91425" marR="91425" marT="91425" marB="91425"/>
                </a:tc>
                <a:extLst>
                  <a:ext uri="{0D108BD9-81ED-4DB2-BD59-A6C34878D82A}">
                    <a16:rowId xmlns:a16="http://schemas.microsoft.com/office/drawing/2014/main" val="10006"/>
                  </a:ext>
                </a:extLst>
              </a:tr>
            </a:tbl>
          </a:graphicData>
        </a:graphic>
      </p:graphicFrame>
      <p:sp>
        <p:nvSpPr>
          <p:cNvPr id="160" name="Google Shape;160;p28"/>
          <p:cNvSpPr txBox="1"/>
          <p:nvPr/>
        </p:nvSpPr>
        <p:spPr>
          <a:xfrm>
            <a:off x="7386900" y="190500"/>
            <a:ext cx="1632300" cy="1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900">
                <a:solidFill>
                  <a:schemeClr val="dk2"/>
                </a:solidFill>
              </a:rPr>
              <a:t>令和6年12月末現在</a:t>
            </a:r>
            <a:endParaRPr sz="9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793827" y="37250"/>
            <a:ext cx="6952200"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2500">
                <a:solidFill>
                  <a:srgbClr val="FF9900"/>
                </a:solidFill>
              </a:rPr>
              <a:t>東京都在宅人工呼吸器使用者災害時支援窓口</a:t>
            </a:r>
            <a:endParaRPr sz="2500">
              <a:solidFill>
                <a:srgbClr val="FF9900"/>
              </a:solidFill>
            </a:endParaRPr>
          </a:p>
        </p:txBody>
      </p:sp>
      <p:graphicFrame>
        <p:nvGraphicFramePr>
          <p:cNvPr id="166" name="Google Shape;166;p29"/>
          <p:cNvGraphicFramePr/>
          <p:nvPr/>
        </p:nvGraphicFramePr>
        <p:xfrm>
          <a:off x="254875" y="553625"/>
          <a:ext cx="3991825" cy="4072685"/>
        </p:xfrm>
        <a:graphic>
          <a:graphicData uri="http://schemas.openxmlformats.org/drawingml/2006/table">
            <a:tbl>
              <a:tblPr>
                <a:noFill/>
                <a:tableStyleId>{9AB9E980-B464-4791-B216-BF49FE5EAF67}</a:tableStyleId>
              </a:tblPr>
              <a:tblGrid>
                <a:gridCol w="672125">
                  <a:extLst>
                    <a:ext uri="{9D8B030D-6E8A-4147-A177-3AD203B41FA5}">
                      <a16:colId xmlns:a16="http://schemas.microsoft.com/office/drawing/2014/main" val="20000"/>
                    </a:ext>
                  </a:extLst>
                </a:gridCol>
                <a:gridCol w="2424925">
                  <a:extLst>
                    <a:ext uri="{9D8B030D-6E8A-4147-A177-3AD203B41FA5}">
                      <a16:colId xmlns:a16="http://schemas.microsoft.com/office/drawing/2014/main" val="20001"/>
                    </a:ext>
                  </a:extLst>
                </a:gridCol>
                <a:gridCol w="894775">
                  <a:extLst>
                    <a:ext uri="{9D8B030D-6E8A-4147-A177-3AD203B41FA5}">
                      <a16:colId xmlns:a16="http://schemas.microsoft.com/office/drawing/2014/main" val="20002"/>
                    </a:ext>
                  </a:extLst>
                </a:gridCol>
              </a:tblGrid>
              <a:tr h="396225">
                <a:tc>
                  <a:txBody>
                    <a:bodyPr/>
                    <a:lstStyle/>
                    <a:p>
                      <a:pPr marL="0" lvl="0" indent="0" algn="l" rtl="0">
                        <a:spcBef>
                          <a:spcPts val="0"/>
                        </a:spcBef>
                        <a:spcAft>
                          <a:spcPts val="0"/>
                        </a:spcAft>
                        <a:buNone/>
                      </a:pPr>
                      <a:r>
                        <a:rPr lang="ja" sz="900"/>
                        <a:t>荒川区</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福祉部障害者福祉課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03-3802-3111 内2685</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25">
                <a:tc>
                  <a:txBody>
                    <a:bodyPr/>
                    <a:lstStyle/>
                    <a:p>
                      <a:pPr marL="0" lvl="0" indent="0" algn="l" rtl="0">
                        <a:spcBef>
                          <a:spcPts val="0"/>
                        </a:spcBef>
                        <a:spcAft>
                          <a:spcPts val="0"/>
                        </a:spcAft>
                        <a:buNone/>
                      </a:pPr>
                      <a:r>
                        <a:rPr lang="ja" sz="900"/>
                        <a:t>板橋区</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健康生きがい部健康推進課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03-3579-2821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25">
                <a:tc>
                  <a:txBody>
                    <a:bodyPr/>
                    <a:lstStyle/>
                    <a:p>
                      <a:pPr marL="0" lvl="0" indent="0" algn="l" rtl="0">
                        <a:spcBef>
                          <a:spcPts val="0"/>
                        </a:spcBef>
                        <a:spcAft>
                          <a:spcPts val="0"/>
                        </a:spcAft>
                        <a:buNone/>
                      </a:pPr>
                      <a:r>
                        <a:rPr lang="ja" sz="900"/>
                        <a:t>練馬区</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練馬区保健所保健予防課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03-5984-4671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25">
                <a:tc>
                  <a:txBody>
                    <a:bodyPr/>
                    <a:lstStyle/>
                    <a:p>
                      <a:pPr marL="0" lvl="0" indent="0" algn="l" rtl="0">
                        <a:spcBef>
                          <a:spcPts val="0"/>
                        </a:spcBef>
                        <a:spcAft>
                          <a:spcPts val="0"/>
                        </a:spcAft>
                        <a:buNone/>
                      </a:pPr>
                      <a:r>
                        <a:rPr lang="ja" sz="900"/>
                        <a:t>足立区</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福祉部障がい援護課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03-3880-0705</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225">
                <a:tc rowSpan="2">
                  <a:txBody>
                    <a:bodyPr/>
                    <a:lstStyle/>
                    <a:p>
                      <a:pPr marL="0" lvl="0" indent="0" algn="l" rtl="0">
                        <a:spcBef>
                          <a:spcPts val="0"/>
                        </a:spcBef>
                        <a:spcAft>
                          <a:spcPts val="0"/>
                        </a:spcAft>
                        <a:buNone/>
                      </a:pPr>
                      <a:r>
                        <a:rPr lang="ja" sz="900"/>
                        <a:t>葛飾区</a:t>
                      </a:r>
                      <a:endParaRPr sz="9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850"/>
                        <a:t>難病（身体障害者手帳所持者含む）・小児慢性疾患 葛飾区保健所保健予防課保健予防係</a:t>
                      </a:r>
                      <a:endParaRPr sz="85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03-3602-1274 </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96225">
                <a:tc vMerge="1">
                  <a:txBody>
                    <a:bodyPr/>
                    <a:lstStyle/>
                    <a:p>
                      <a:endParaRPr lang="ja-JP"/>
                    </a:p>
                  </a:txBody>
                  <a:tcPr/>
                </a:tc>
                <a:tc>
                  <a:txBody>
                    <a:bodyPr/>
                    <a:lstStyle/>
                    <a:p>
                      <a:pPr marL="0" lvl="0" indent="0" algn="l" rtl="0">
                        <a:spcBef>
                          <a:spcPts val="0"/>
                        </a:spcBef>
                        <a:spcAft>
                          <a:spcPts val="0"/>
                        </a:spcAft>
                        <a:buNone/>
                      </a:pPr>
                      <a:r>
                        <a:rPr lang="ja" sz="850"/>
                        <a:t>重症心身障害、難病以外の身体障害者手帳所持者 葛飾区福祉部障害福祉課相談係 </a:t>
                      </a:r>
                      <a:endParaRPr sz="85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03-5654-8628</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48450">
                <a:tc>
                  <a:txBody>
                    <a:bodyPr/>
                    <a:lstStyle/>
                    <a:p>
                      <a:pPr marL="0" lvl="0" indent="0" algn="l" rtl="0">
                        <a:spcBef>
                          <a:spcPts val="0"/>
                        </a:spcBef>
                        <a:spcAft>
                          <a:spcPts val="0"/>
                        </a:spcAft>
                        <a:buNone/>
                      </a:pPr>
                      <a:r>
                        <a:rPr lang="ja" sz="900"/>
                        <a:t>江戸川区</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福祉部障害者福祉課医療給付係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03-5662-1414</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16600">
                <a:tc>
                  <a:txBody>
                    <a:bodyPr/>
                    <a:lstStyle/>
                    <a:p>
                      <a:pPr marL="0" lvl="0" indent="0" algn="l" rtl="0">
                        <a:spcBef>
                          <a:spcPts val="0"/>
                        </a:spcBef>
                        <a:spcAft>
                          <a:spcPts val="0"/>
                        </a:spcAft>
                        <a:buNone/>
                      </a:pPr>
                      <a:r>
                        <a:rPr lang="ja" sz="900"/>
                        <a:t>八王子市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健康医療部保健対策課地域保健担当</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042-645-5103</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417350">
                <a:tc>
                  <a:txBody>
                    <a:bodyPr/>
                    <a:lstStyle/>
                    <a:p>
                      <a:pPr marL="0" lvl="0" indent="0" algn="l" rtl="0">
                        <a:spcBef>
                          <a:spcPts val="0"/>
                        </a:spcBef>
                        <a:spcAft>
                          <a:spcPts val="0"/>
                        </a:spcAft>
                        <a:buNone/>
                      </a:pPr>
                      <a:r>
                        <a:rPr lang="ja" sz="900"/>
                        <a:t>町田市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保健所保健予防課難病保健係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042-722-0622</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96225">
                <a:tc>
                  <a:txBody>
                    <a:bodyPr/>
                    <a:lstStyle/>
                    <a:p>
                      <a:pPr marL="0" lvl="0" indent="0" algn="l" rtl="0">
                        <a:spcBef>
                          <a:spcPts val="0"/>
                        </a:spcBef>
                        <a:spcAft>
                          <a:spcPts val="0"/>
                        </a:spcAft>
                        <a:buNone/>
                      </a:pPr>
                      <a:r>
                        <a:rPr lang="ja" sz="900"/>
                        <a:t>立川市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福祉保健部障害福祉課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042-523-2111 内 1517</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167" name="Google Shape;167;p29"/>
          <p:cNvGraphicFramePr/>
          <p:nvPr/>
        </p:nvGraphicFramePr>
        <p:xfrm>
          <a:off x="4688225" y="553625"/>
          <a:ext cx="3991825" cy="3078300"/>
        </p:xfrm>
        <a:graphic>
          <a:graphicData uri="http://schemas.openxmlformats.org/drawingml/2006/table">
            <a:tbl>
              <a:tblPr>
                <a:noFill/>
                <a:tableStyleId>{9AB9E980-B464-4791-B216-BF49FE5EAF67}</a:tableStyleId>
              </a:tblPr>
              <a:tblGrid>
                <a:gridCol w="672125">
                  <a:extLst>
                    <a:ext uri="{9D8B030D-6E8A-4147-A177-3AD203B41FA5}">
                      <a16:colId xmlns:a16="http://schemas.microsoft.com/office/drawing/2014/main" val="20000"/>
                    </a:ext>
                  </a:extLst>
                </a:gridCol>
                <a:gridCol w="2424925">
                  <a:extLst>
                    <a:ext uri="{9D8B030D-6E8A-4147-A177-3AD203B41FA5}">
                      <a16:colId xmlns:a16="http://schemas.microsoft.com/office/drawing/2014/main" val="20001"/>
                    </a:ext>
                  </a:extLst>
                </a:gridCol>
                <a:gridCol w="894775">
                  <a:extLst>
                    <a:ext uri="{9D8B030D-6E8A-4147-A177-3AD203B41FA5}">
                      <a16:colId xmlns:a16="http://schemas.microsoft.com/office/drawing/2014/main" val="20002"/>
                    </a:ext>
                  </a:extLst>
                </a:gridCol>
              </a:tblGrid>
              <a:tr h="396225">
                <a:tc>
                  <a:txBody>
                    <a:bodyPr/>
                    <a:lstStyle/>
                    <a:p>
                      <a:pPr marL="0" lvl="0" indent="0" algn="l" rtl="0">
                        <a:spcBef>
                          <a:spcPts val="0"/>
                        </a:spcBef>
                        <a:spcAft>
                          <a:spcPts val="0"/>
                        </a:spcAft>
                        <a:buNone/>
                      </a:pPr>
                      <a:r>
                        <a:rPr lang="ja" sz="900"/>
                        <a:t>武蔵野市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健康福祉部障害者福祉課 </a:t>
                      </a:r>
                      <a:endParaRPr sz="900"/>
                    </a:p>
                    <a:p>
                      <a:pPr marL="0" lvl="0" indent="0" algn="l" rtl="0">
                        <a:spcBef>
                          <a:spcPts val="0"/>
                        </a:spcBef>
                        <a:spcAft>
                          <a:spcPts val="0"/>
                        </a:spcAft>
                        <a:buNone/>
                      </a:pPr>
                      <a:r>
                        <a:rPr lang="ja" sz="900"/>
                        <a:t>基幹相談支援センター</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0422-60-1847</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25">
                <a:tc>
                  <a:txBody>
                    <a:bodyPr/>
                    <a:lstStyle/>
                    <a:p>
                      <a:pPr marL="0" lvl="0" indent="0" algn="l" rtl="0">
                        <a:spcBef>
                          <a:spcPts val="0"/>
                        </a:spcBef>
                        <a:spcAft>
                          <a:spcPts val="0"/>
                        </a:spcAft>
                        <a:buNone/>
                      </a:pPr>
                      <a:r>
                        <a:rPr lang="ja" sz="900"/>
                        <a:t>三鷹市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健康福祉部障がい者支援課 </a:t>
                      </a:r>
                      <a:endParaRPr sz="900"/>
                    </a:p>
                    <a:p>
                      <a:pPr marL="0" lvl="0" indent="0" algn="l" rtl="0">
                        <a:spcBef>
                          <a:spcPts val="0"/>
                        </a:spcBef>
                        <a:spcAft>
                          <a:spcPts val="0"/>
                        </a:spcAft>
                        <a:buNone/>
                      </a:pPr>
                      <a:r>
                        <a:rPr lang="ja" sz="900"/>
                        <a:t>障がい者相談係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0422-29-9233</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25">
                <a:tc>
                  <a:txBody>
                    <a:bodyPr/>
                    <a:lstStyle/>
                    <a:p>
                      <a:pPr marL="0" lvl="0" indent="0" algn="l" rtl="0">
                        <a:spcBef>
                          <a:spcPts val="0"/>
                        </a:spcBef>
                        <a:spcAft>
                          <a:spcPts val="0"/>
                        </a:spcAft>
                        <a:buNone/>
                      </a:pPr>
                      <a:r>
                        <a:rPr lang="ja" sz="900"/>
                        <a:t>青梅市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健康福祉部障がい者福祉課庶務係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0428-22-1111 内 2131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25">
                <a:tc>
                  <a:txBody>
                    <a:bodyPr/>
                    <a:lstStyle/>
                    <a:p>
                      <a:pPr marL="0" lvl="0" indent="0" algn="l" rtl="0">
                        <a:spcBef>
                          <a:spcPts val="0"/>
                        </a:spcBef>
                        <a:spcAft>
                          <a:spcPts val="0"/>
                        </a:spcAft>
                        <a:buNone/>
                      </a:pPr>
                      <a:r>
                        <a:rPr lang="ja" sz="900"/>
                        <a:t>府中市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福祉保健部健康推進課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042-368-6511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225">
                <a:tc>
                  <a:txBody>
                    <a:bodyPr/>
                    <a:lstStyle/>
                    <a:p>
                      <a:pPr marL="0" lvl="0" indent="0" algn="l" rtl="0">
                        <a:spcBef>
                          <a:spcPts val="0"/>
                        </a:spcBef>
                        <a:spcAft>
                          <a:spcPts val="0"/>
                        </a:spcAft>
                        <a:buNone/>
                      </a:pPr>
                      <a:r>
                        <a:rPr lang="ja" sz="900"/>
                        <a:t>昭島市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保健福祉部障害福祉課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042-544-5111 内 2132 </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96225">
                <a:tc>
                  <a:txBody>
                    <a:bodyPr/>
                    <a:lstStyle/>
                    <a:p>
                      <a:pPr marL="0" lvl="0" indent="0" algn="l" rtl="0">
                        <a:spcBef>
                          <a:spcPts val="0"/>
                        </a:spcBef>
                        <a:spcAft>
                          <a:spcPts val="0"/>
                        </a:spcAft>
                        <a:buNone/>
                      </a:pPr>
                      <a:r>
                        <a:rPr lang="ja" sz="900"/>
                        <a:t>調布市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福祉健康部福祉総務課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042-481-7101 042-481-7102</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96225">
                <a:tc>
                  <a:txBody>
                    <a:bodyPr/>
                    <a:lstStyle/>
                    <a:p>
                      <a:pPr marL="0" lvl="0" indent="0" algn="l" rtl="0">
                        <a:spcBef>
                          <a:spcPts val="0"/>
                        </a:spcBef>
                        <a:spcAft>
                          <a:spcPts val="0"/>
                        </a:spcAft>
                        <a:buNone/>
                      </a:pPr>
                      <a:r>
                        <a:rPr lang="ja" sz="900"/>
                        <a:t>小金井市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福祉保健部健康課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042-321-1240 </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68" name="Google Shape;168;p29"/>
          <p:cNvSpPr txBox="1"/>
          <p:nvPr/>
        </p:nvSpPr>
        <p:spPr>
          <a:xfrm>
            <a:off x="7386900" y="190500"/>
            <a:ext cx="1632300" cy="1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900">
                <a:solidFill>
                  <a:schemeClr val="dk2"/>
                </a:solidFill>
              </a:rPr>
              <a:t>令和6年12月末現在</a:t>
            </a:r>
            <a:endParaRPr sz="9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793827" y="37250"/>
            <a:ext cx="6952200"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2500">
                <a:solidFill>
                  <a:srgbClr val="FF9900"/>
                </a:solidFill>
              </a:rPr>
              <a:t>東京都在宅人工呼吸器使用者災害時支援窓口</a:t>
            </a:r>
            <a:endParaRPr sz="2500">
              <a:solidFill>
                <a:srgbClr val="FF9900"/>
              </a:solidFill>
            </a:endParaRPr>
          </a:p>
        </p:txBody>
      </p:sp>
      <p:graphicFrame>
        <p:nvGraphicFramePr>
          <p:cNvPr id="174" name="Google Shape;174;p30"/>
          <p:cNvGraphicFramePr/>
          <p:nvPr/>
        </p:nvGraphicFramePr>
        <p:xfrm>
          <a:off x="254875" y="553625"/>
          <a:ext cx="3991825" cy="3920330"/>
        </p:xfrm>
        <a:graphic>
          <a:graphicData uri="http://schemas.openxmlformats.org/drawingml/2006/table">
            <a:tbl>
              <a:tblPr>
                <a:noFill/>
                <a:tableStyleId>{9AB9E980-B464-4791-B216-BF49FE5EAF67}</a:tableStyleId>
              </a:tblPr>
              <a:tblGrid>
                <a:gridCol w="672125">
                  <a:extLst>
                    <a:ext uri="{9D8B030D-6E8A-4147-A177-3AD203B41FA5}">
                      <a16:colId xmlns:a16="http://schemas.microsoft.com/office/drawing/2014/main" val="20000"/>
                    </a:ext>
                  </a:extLst>
                </a:gridCol>
                <a:gridCol w="2424925">
                  <a:extLst>
                    <a:ext uri="{9D8B030D-6E8A-4147-A177-3AD203B41FA5}">
                      <a16:colId xmlns:a16="http://schemas.microsoft.com/office/drawing/2014/main" val="20001"/>
                    </a:ext>
                  </a:extLst>
                </a:gridCol>
                <a:gridCol w="894775">
                  <a:extLst>
                    <a:ext uri="{9D8B030D-6E8A-4147-A177-3AD203B41FA5}">
                      <a16:colId xmlns:a16="http://schemas.microsoft.com/office/drawing/2014/main" val="20002"/>
                    </a:ext>
                  </a:extLst>
                </a:gridCol>
              </a:tblGrid>
              <a:tr h="396225">
                <a:tc>
                  <a:txBody>
                    <a:bodyPr/>
                    <a:lstStyle/>
                    <a:p>
                      <a:pPr marL="0" lvl="0" indent="0" algn="l" rtl="0">
                        <a:spcBef>
                          <a:spcPts val="0"/>
                        </a:spcBef>
                        <a:spcAft>
                          <a:spcPts val="0"/>
                        </a:spcAft>
                        <a:buNone/>
                      </a:pPr>
                      <a:r>
                        <a:rPr lang="ja" sz="900"/>
                        <a:t>小平市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健康福祉部障がい者支援課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042-346-9542</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25">
                <a:tc>
                  <a:txBody>
                    <a:bodyPr/>
                    <a:lstStyle/>
                    <a:p>
                      <a:pPr marL="0" lvl="0" indent="0" algn="l" rtl="0">
                        <a:spcBef>
                          <a:spcPts val="0"/>
                        </a:spcBef>
                        <a:spcAft>
                          <a:spcPts val="0"/>
                        </a:spcAft>
                        <a:buNone/>
                      </a:pPr>
                      <a:r>
                        <a:rPr lang="ja" sz="900"/>
                        <a:t>日野市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健康福祉部障害福祉課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042-514-8489</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25">
                <a:tc>
                  <a:txBody>
                    <a:bodyPr/>
                    <a:lstStyle/>
                    <a:p>
                      <a:pPr marL="0" lvl="0" indent="0" algn="l" rtl="0">
                        <a:spcBef>
                          <a:spcPts val="0"/>
                        </a:spcBef>
                        <a:spcAft>
                          <a:spcPts val="0"/>
                        </a:spcAft>
                        <a:buNone/>
                      </a:pPr>
                      <a:r>
                        <a:rPr lang="ja" sz="900"/>
                        <a:t>東村山市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健康福祉部地域福祉推進課・障害支援課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042-393-5111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25">
                <a:tc>
                  <a:txBody>
                    <a:bodyPr/>
                    <a:lstStyle/>
                    <a:p>
                      <a:pPr marL="0" lvl="0" indent="0" algn="l" rtl="0">
                        <a:spcBef>
                          <a:spcPts val="0"/>
                        </a:spcBef>
                        <a:spcAft>
                          <a:spcPts val="0"/>
                        </a:spcAft>
                        <a:buNone/>
                      </a:pPr>
                      <a:r>
                        <a:rPr lang="ja" sz="900"/>
                        <a:t>国分寺市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健康部地域共生推進課地域共生推進担当</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042-325-0126</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225">
                <a:tc>
                  <a:txBody>
                    <a:bodyPr/>
                    <a:lstStyle/>
                    <a:p>
                      <a:pPr marL="0" lvl="0" indent="0" algn="l" rtl="0">
                        <a:spcBef>
                          <a:spcPts val="0"/>
                        </a:spcBef>
                        <a:spcAft>
                          <a:spcPts val="0"/>
                        </a:spcAft>
                        <a:buNone/>
                      </a:pPr>
                      <a:r>
                        <a:rPr lang="ja" sz="900"/>
                        <a:t>国立市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健康福祉部高齢者支援課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042-576-2123 （直） </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96225">
                <a:tc>
                  <a:txBody>
                    <a:bodyPr/>
                    <a:lstStyle/>
                    <a:p>
                      <a:pPr marL="0" lvl="0" indent="0" algn="l" rtl="0">
                        <a:spcBef>
                          <a:spcPts val="0"/>
                        </a:spcBef>
                        <a:spcAft>
                          <a:spcPts val="0"/>
                        </a:spcAft>
                        <a:buNone/>
                      </a:pPr>
                      <a:r>
                        <a:rPr lang="ja" sz="900"/>
                        <a:t>福生市</a:t>
                      </a:r>
                      <a:endParaRPr sz="9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福祉保健部障害福祉課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042-551-1691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48450">
                <a:tc>
                  <a:txBody>
                    <a:bodyPr/>
                    <a:lstStyle/>
                    <a:p>
                      <a:pPr marL="0" lvl="0" indent="0" algn="l" rtl="0">
                        <a:spcBef>
                          <a:spcPts val="0"/>
                        </a:spcBef>
                        <a:spcAft>
                          <a:spcPts val="0"/>
                        </a:spcAft>
                        <a:buNone/>
                      </a:pPr>
                      <a:r>
                        <a:rPr lang="ja" sz="900"/>
                        <a:t>狛江市</a:t>
                      </a:r>
                      <a:endParaRPr sz="9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福祉保健部福祉相談課相談支援係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03-3430-1111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16600">
                <a:tc>
                  <a:txBody>
                    <a:bodyPr/>
                    <a:lstStyle/>
                    <a:p>
                      <a:pPr marL="0" lvl="0" indent="0" algn="l" rtl="0">
                        <a:spcBef>
                          <a:spcPts val="0"/>
                        </a:spcBef>
                        <a:spcAft>
                          <a:spcPts val="0"/>
                        </a:spcAft>
                        <a:buNone/>
                      </a:pPr>
                      <a:r>
                        <a:rPr lang="ja" sz="900"/>
                        <a:t>東大和市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地域福祉部障害福祉課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042-563-2111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417350">
                <a:tc>
                  <a:txBody>
                    <a:bodyPr/>
                    <a:lstStyle/>
                    <a:p>
                      <a:pPr marL="0" lvl="0" indent="0" algn="l" rtl="0">
                        <a:spcBef>
                          <a:spcPts val="0"/>
                        </a:spcBef>
                        <a:spcAft>
                          <a:spcPts val="0"/>
                        </a:spcAft>
                        <a:buNone/>
                      </a:pPr>
                      <a:r>
                        <a:rPr lang="ja" sz="900"/>
                        <a:t>清瀬市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福祉子ども部障害福祉課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042-497-2073</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96225">
                <a:tc>
                  <a:txBody>
                    <a:bodyPr/>
                    <a:lstStyle/>
                    <a:p>
                      <a:pPr marL="0" lvl="0" indent="0" algn="l" rtl="0">
                        <a:spcBef>
                          <a:spcPts val="0"/>
                        </a:spcBef>
                        <a:spcAft>
                          <a:spcPts val="0"/>
                        </a:spcAft>
                        <a:buNone/>
                      </a:pPr>
                      <a:r>
                        <a:rPr lang="ja" sz="750"/>
                        <a:t>東久留米市</a:t>
                      </a:r>
                      <a:endParaRPr sz="75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福祉保健部障害福祉課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042-470-7747</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175" name="Google Shape;175;p30"/>
          <p:cNvGraphicFramePr/>
          <p:nvPr/>
        </p:nvGraphicFramePr>
        <p:xfrm>
          <a:off x="4688225" y="553625"/>
          <a:ext cx="3991825" cy="2560185"/>
        </p:xfrm>
        <a:graphic>
          <a:graphicData uri="http://schemas.openxmlformats.org/drawingml/2006/table">
            <a:tbl>
              <a:tblPr>
                <a:noFill/>
                <a:tableStyleId>{9AB9E980-B464-4791-B216-BF49FE5EAF67}</a:tableStyleId>
              </a:tblPr>
              <a:tblGrid>
                <a:gridCol w="672125">
                  <a:extLst>
                    <a:ext uri="{9D8B030D-6E8A-4147-A177-3AD203B41FA5}">
                      <a16:colId xmlns:a16="http://schemas.microsoft.com/office/drawing/2014/main" val="20000"/>
                    </a:ext>
                  </a:extLst>
                </a:gridCol>
                <a:gridCol w="2424925">
                  <a:extLst>
                    <a:ext uri="{9D8B030D-6E8A-4147-A177-3AD203B41FA5}">
                      <a16:colId xmlns:a16="http://schemas.microsoft.com/office/drawing/2014/main" val="20001"/>
                    </a:ext>
                  </a:extLst>
                </a:gridCol>
                <a:gridCol w="894775">
                  <a:extLst>
                    <a:ext uri="{9D8B030D-6E8A-4147-A177-3AD203B41FA5}">
                      <a16:colId xmlns:a16="http://schemas.microsoft.com/office/drawing/2014/main" val="20002"/>
                    </a:ext>
                  </a:extLst>
                </a:gridCol>
              </a:tblGrid>
              <a:tr h="396225">
                <a:tc>
                  <a:txBody>
                    <a:bodyPr/>
                    <a:lstStyle/>
                    <a:p>
                      <a:pPr marL="0" lvl="0" indent="0" algn="l" rtl="0">
                        <a:spcBef>
                          <a:spcPts val="0"/>
                        </a:spcBef>
                        <a:spcAft>
                          <a:spcPts val="0"/>
                        </a:spcAft>
                        <a:buNone/>
                      </a:pPr>
                      <a:r>
                        <a:rPr lang="ja" sz="750"/>
                        <a:t>武蔵村山市</a:t>
                      </a:r>
                      <a:endParaRPr sz="75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健康福祉部福祉総務課地域支援係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042-565-1111 内201 </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25">
                <a:tc>
                  <a:txBody>
                    <a:bodyPr/>
                    <a:lstStyle/>
                    <a:p>
                      <a:pPr marL="0" lvl="0" indent="0" algn="l" rtl="0">
                        <a:spcBef>
                          <a:spcPts val="0"/>
                        </a:spcBef>
                        <a:spcAft>
                          <a:spcPts val="0"/>
                        </a:spcAft>
                        <a:buNone/>
                      </a:pPr>
                      <a:r>
                        <a:rPr lang="ja" sz="900"/>
                        <a:t>多摩市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健康福祉部障害福祉課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042-338-6847</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25">
                <a:tc>
                  <a:txBody>
                    <a:bodyPr/>
                    <a:lstStyle/>
                    <a:p>
                      <a:pPr marL="0" lvl="0" indent="0" algn="l" rtl="0">
                        <a:spcBef>
                          <a:spcPts val="0"/>
                        </a:spcBef>
                        <a:spcAft>
                          <a:spcPts val="0"/>
                        </a:spcAft>
                        <a:buNone/>
                      </a:pPr>
                      <a:r>
                        <a:rPr lang="ja" sz="900"/>
                        <a:t>稲城市</a:t>
                      </a:r>
                      <a:endParaRPr sz="9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ja" sz="900"/>
                        <a:t>福祉部障害福祉課障害福祉係 </a:t>
                      </a:r>
                      <a:endParaRPr sz="9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ja" sz="900"/>
                        <a:t>042-378-2111</a:t>
                      </a:r>
                      <a:endParaRPr sz="90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96225">
                <a:tc>
                  <a:txBody>
                    <a:bodyPr/>
                    <a:lstStyle/>
                    <a:p>
                      <a:pPr marL="0" lvl="0" indent="0" algn="l" rtl="0">
                        <a:spcBef>
                          <a:spcPts val="0"/>
                        </a:spcBef>
                        <a:spcAft>
                          <a:spcPts val="0"/>
                        </a:spcAft>
                        <a:buNone/>
                      </a:pPr>
                      <a:r>
                        <a:rPr lang="ja" sz="900"/>
                        <a:t>羽村市</a:t>
                      </a:r>
                      <a:endParaRPr sz="900"/>
                    </a:p>
                  </a:txBody>
                  <a:tcPr marL="91425" marR="91425" marT="91425" marB="91425"/>
                </a:tc>
                <a:tc>
                  <a:txBody>
                    <a:bodyPr/>
                    <a:lstStyle/>
                    <a:p>
                      <a:pPr marL="0" lvl="0" indent="0" algn="l" rtl="0">
                        <a:spcBef>
                          <a:spcPts val="0"/>
                        </a:spcBef>
                        <a:spcAft>
                          <a:spcPts val="0"/>
                        </a:spcAft>
                        <a:buNone/>
                      </a:pPr>
                      <a:r>
                        <a:rPr lang="ja" sz="900"/>
                        <a:t>福祉健康部障害福祉課 </a:t>
                      </a:r>
                      <a:endParaRPr sz="900"/>
                    </a:p>
                  </a:txBody>
                  <a:tcPr marL="91425" marR="91425" marT="91425" marB="91425"/>
                </a:tc>
                <a:tc>
                  <a:txBody>
                    <a:bodyPr/>
                    <a:lstStyle/>
                    <a:p>
                      <a:pPr marL="0" lvl="0" indent="0" algn="l" rtl="0">
                        <a:spcBef>
                          <a:spcPts val="0"/>
                        </a:spcBef>
                        <a:spcAft>
                          <a:spcPts val="0"/>
                        </a:spcAft>
                        <a:buNone/>
                      </a:pPr>
                      <a:r>
                        <a:rPr lang="ja" sz="900"/>
                        <a:t>042-555-1111 内 185～188</a:t>
                      </a:r>
                      <a:endParaRPr sz="900"/>
                    </a:p>
                  </a:txBody>
                  <a:tcPr marL="91425" marR="91425" marT="91425" marB="91425"/>
                </a:tc>
                <a:extLst>
                  <a:ext uri="{0D108BD9-81ED-4DB2-BD59-A6C34878D82A}">
                    <a16:rowId xmlns:a16="http://schemas.microsoft.com/office/drawing/2014/main" val="10003"/>
                  </a:ext>
                </a:extLst>
              </a:tr>
              <a:tr h="396225">
                <a:tc>
                  <a:txBody>
                    <a:bodyPr/>
                    <a:lstStyle/>
                    <a:p>
                      <a:pPr marL="0" lvl="0" indent="0" algn="l" rtl="0">
                        <a:spcBef>
                          <a:spcPts val="0"/>
                        </a:spcBef>
                        <a:spcAft>
                          <a:spcPts val="0"/>
                        </a:spcAft>
                        <a:buNone/>
                      </a:pPr>
                      <a:r>
                        <a:rPr lang="ja" sz="750"/>
                        <a:t>あきる野市</a:t>
                      </a:r>
                      <a:endParaRPr sz="750"/>
                    </a:p>
                  </a:txBody>
                  <a:tcPr marL="91425" marR="91425" marT="91425" marB="91425"/>
                </a:tc>
                <a:tc>
                  <a:txBody>
                    <a:bodyPr/>
                    <a:lstStyle/>
                    <a:p>
                      <a:pPr marL="0" lvl="0" indent="0" algn="l" rtl="0">
                        <a:spcBef>
                          <a:spcPts val="0"/>
                        </a:spcBef>
                        <a:spcAft>
                          <a:spcPts val="0"/>
                        </a:spcAft>
                        <a:buNone/>
                      </a:pPr>
                      <a:r>
                        <a:rPr lang="ja" sz="900"/>
                        <a:t>健康福祉部障がい者支援課</a:t>
                      </a:r>
                      <a:endParaRPr sz="900"/>
                    </a:p>
                  </a:txBody>
                  <a:tcPr marL="91425" marR="91425" marT="91425" marB="91425"/>
                </a:tc>
                <a:tc>
                  <a:txBody>
                    <a:bodyPr/>
                    <a:lstStyle/>
                    <a:p>
                      <a:pPr marL="0" lvl="0" indent="0" algn="l" rtl="0">
                        <a:spcBef>
                          <a:spcPts val="0"/>
                        </a:spcBef>
                        <a:spcAft>
                          <a:spcPts val="0"/>
                        </a:spcAft>
                        <a:buNone/>
                      </a:pPr>
                      <a:r>
                        <a:rPr lang="ja" sz="900"/>
                        <a:t>042-558-1111 内 2618 </a:t>
                      </a:r>
                      <a:endParaRPr sz="900"/>
                    </a:p>
                  </a:txBody>
                  <a:tcPr marL="91425" marR="91425" marT="91425" marB="91425"/>
                </a:tc>
                <a:extLst>
                  <a:ext uri="{0D108BD9-81ED-4DB2-BD59-A6C34878D82A}">
                    <a16:rowId xmlns:a16="http://schemas.microsoft.com/office/drawing/2014/main" val="10004"/>
                  </a:ext>
                </a:extLst>
              </a:tr>
              <a:tr h="396225">
                <a:tc>
                  <a:txBody>
                    <a:bodyPr/>
                    <a:lstStyle/>
                    <a:p>
                      <a:pPr marL="0" lvl="0" indent="0" algn="l" rtl="0">
                        <a:spcBef>
                          <a:spcPts val="0"/>
                        </a:spcBef>
                        <a:spcAft>
                          <a:spcPts val="0"/>
                        </a:spcAft>
                        <a:buNone/>
                      </a:pPr>
                      <a:r>
                        <a:rPr lang="ja" sz="900"/>
                        <a:t>西東京市</a:t>
                      </a:r>
                      <a:endParaRPr sz="900"/>
                    </a:p>
                  </a:txBody>
                  <a:tcPr marL="91425" marR="91425" marT="91425" marB="91425"/>
                </a:tc>
                <a:tc>
                  <a:txBody>
                    <a:bodyPr/>
                    <a:lstStyle/>
                    <a:p>
                      <a:pPr marL="0" lvl="0" indent="0" algn="l" rtl="0">
                        <a:spcBef>
                          <a:spcPts val="0"/>
                        </a:spcBef>
                        <a:spcAft>
                          <a:spcPts val="0"/>
                        </a:spcAft>
                        <a:buNone/>
                      </a:pPr>
                      <a:r>
                        <a:rPr lang="ja" sz="900"/>
                        <a:t>健康福祉部障害福祉課</a:t>
                      </a:r>
                      <a:endParaRPr sz="900"/>
                    </a:p>
                  </a:txBody>
                  <a:tcPr marL="91425" marR="91425" marT="91425" marB="91425"/>
                </a:tc>
                <a:tc>
                  <a:txBody>
                    <a:bodyPr/>
                    <a:lstStyle/>
                    <a:p>
                      <a:pPr marL="0" lvl="0" indent="0" algn="l" rtl="0">
                        <a:spcBef>
                          <a:spcPts val="0"/>
                        </a:spcBef>
                        <a:spcAft>
                          <a:spcPts val="0"/>
                        </a:spcAft>
                        <a:buNone/>
                      </a:pPr>
                      <a:r>
                        <a:rPr lang="ja" sz="900"/>
                        <a:t>042-420-2805</a:t>
                      </a:r>
                      <a:endParaRPr sz="900"/>
                    </a:p>
                  </a:txBody>
                  <a:tcPr marL="91425" marR="91425" marT="91425" marB="91425"/>
                </a:tc>
                <a:extLst>
                  <a:ext uri="{0D108BD9-81ED-4DB2-BD59-A6C34878D82A}">
                    <a16:rowId xmlns:a16="http://schemas.microsoft.com/office/drawing/2014/main" val="10005"/>
                  </a:ext>
                </a:extLst>
              </a:tr>
            </a:tbl>
          </a:graphicData>
        </a:graphic>
      </p:graphicFrame>
      <p:sp>
        <p:nvSpPr>
          <p:cNvPr id="176" name="Google Shape;176;p30"/>
          <p:cNvSpPr txBox="1"/>
          <p:nvPr/>
        </p:nvSpPr>
        <p:spPr>
          <a:xfrm>
            <a:off x="7386900" y="190500"/>
            <a:ext cx="1632300" cy="1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900">
                <a:solidFill>
                  <a:schemeClr val="dk2"/>
                </a:solidFill>
              </a:rPr>
              <a:t>令和6年12月末現在</a:t>
            </a:r>
            <a:endParaRPr sz="9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793827" y="37250"/>
            <a:ext cx="6952200"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2500">
                <a:solidFill>
                  <a:srgbClr val="FF9900"/>
                </a:solidFill>
              </a:rPr>
              <a:t>東京都在宅人工呼吸器使用者災害時支援窓口</a:t>
            </a:r>
            <a:endParaRPr sz="2500">
              <a:solidFill>
                <a:srgbClr val="FF9900"/>
              </a:solidFill>
            </a:endParaRPr>
          </a:p>
        </p:txBody>
      </p:sp>
      <p:graphicFrame>
        <p:nvGraphicFramePr>
          <p:cNvPr id="182" name="Google Shape;182;p31"/>
          <p:cNvGraphicFramePr/>
          <p:nvPr/>
        </p:nvGraphicFramePr>
        <p:xfrm>
          <a:off x="254875" y="553625"/>
          <a:ext cx="3991825" cy="3855750"/>
        </p:xfrm>
        <a:graphic>
          <a:graphicData uri="http://schemas.openxmlformats.org/drawingml/2006/table">
            <a:tbl>
              <a:tblPr>
                <a:noFill/>
                <a:tableStyleId>{9AB9E980-B464-4791-B216-BF49FE5EAF67}</a:tableStyleId>
              </a:tblPr>
              <a:tblGrid>
                <a:gridCol w="672125">
                  <a:extLst>
                    <a:ext uri="{9D8B030D-6E8A-4147-A177-3AD203B41FA5}">
                      <a16:colId xmlns:a16="http://schemas.microsoft.com/office/drawing/2014/main" val="20000"/>
                    </a:ext>
                  </a:extLst>
                </a:gridCol>
                <a:gridCol w="2424925">
                  <a:extLst>
                    <a:ext uri="{9D8B030D-6E8A-4147-A177-3AD203B41FA5}">
                      <a16:colId xmlns:a16="http://schemas.microsoft.com/office/drawing/2014/main" val="20001"/>
                    </a:ext>
                  </a:extLst>
                </a:gridCol>
                <a:gridCol w="894775">
                  <a:extLst>
                    <a:ext uri="{9D8B030D-6E8A-4147-A177-3AD203B41FA5}">
                      <a16:colId xmlns:a16="http://schemas.microsoft.com/office/drawing/2014/main" val="20002"/>
                    </a:ext>
                  </a:extLst>
                </a:gridCol>
              </a:tblGrid>
              <a:tr h="385575">
                <a:tc>
                  <a:txBody>
                    <a:bodyPr/>
                    <a:lstStyle/>
                    <a:p>
                      <a:pPr marL="0" lvl="0" indent="0" algn="l" rtl="0">
                        <a:spcBef>
                          <a:spcPts val="0"/>
                        </a:spcBef>
                        <a:spcAft>
                          <a:spcPts val="0"/>
                        </a:spcAft>
                        <a:buNone/>
                      </a:pPr>
                      <a:r>
                        <a:rPr lang="ja" sz="900"/>
                        <a:t>瑞穂町</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福祉部福祉課障がい者支援係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042-557-0574</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5575">
                <a:tc>
                  <a:txBody>
                    <a:bodyPr/>
                    <a:lstStyle/>
                    <a:p>
                      <a:pPr marL="0" lvl="0" indent="0" algn="l" rtl="0">
                        <a:spcBef>
                          <a:spcPts val="0"/>
                        </a:spcBef>
                        <a:spcAft>
                          <a:spcPts val="0"/>
                        </a:spcAft>
                        <a:buNone/>
                      </a:pPr>
                      <a:r>
                        <a:rPr lang="ja" sz="900"/>
                        <a:t>日の出町</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子育て福祉課地域支援係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042-588-4112</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5575">
                <a:tc>
                  <a:txBody>
                    <a:bodyPr/>
                    <a:lstStyle/>
                    <a:p>
                      <a:pPr marL="0" lvl="0" indent="0" algn="l" rtl="0">
                        <a:spcBef>
                          <a:spcPts val="0"/>
                        </a:spcBef>
                        <a:spcAft>
                          <a:spcPts val="0"/>
                        </a:spcAft>
                        <a:buNone/>
                      </a:pPr>
                      <a:r>
                        <a:rPr lang="ja" sz="900"/>
                        <a:t>檜原村</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福祉けんこう課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042-598-3121 </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5575">
                <a:tc>
                  <a:txBody>
                    <a:bodyPr/>
                    <a:lstStyle/>
                    <a:p>
                      <a:pPr marL="0" lvl="0" indent="0" algn="l" rtl="0">
                        <a:spcBef>
                          <a:spcPts val="0"/>
                        </a:spcBef>
                        <a:spcAft>
                          <a:spcPts val="0"/>
                        </a:spcAft>
                        <a:buNone/>
                      </a:pPr>
                      <a:r>
                        <a:rPr lang="ja" sz="900"/>
                        <a:t>奥多摩町</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福祉保健課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0428-83-2777</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5575">
                <a:tc>
                  <a:txBody>
                    <a:bodyPr/>
                    <a:lstStyle/>
                    <a:p>
                      <a:pPr marL="0" lvl="0" indent="0" algn="l" rtl="0">
                        <a:spcBef>
                          <a:spcPts val="0"/>
                        </a:spcBef>
                        <a:spcAft>
                          <a:spcPts val="0"/>
                        </a:spcAft>
                        <a:buNone/>
                      </a:pPr>
                      <a:r>
                        <a:rPr lang="ja" sz="900"/>
                        <a:t>大島町</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福祉けんこう課福祉医療係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04992-2-1471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5575">
                <a:tc>
                  <a:txBody>
                    <a:bodyPr/>
                    <a:lstStyle/>
                    <a:p>
                      <a:pPr marL="0" lvl="0" indent="0" algn="l" rtl="0">
                        <a:spcBef>
                          <a:spcPts val="0"/>
                        </a:spcBef>
                        <a:spcAft>
                          <a:spcPts val="0"/>
                        </a:spcAft>
                        <a:buNone/>
                      </a:pPr>
                      <a:r>
                        <a:rPr lang="ja" sz="900"/>
                        <a:t>利島村</a:t>
                      </a:r>
                      <a:endParaRPr sz="9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住民課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04992-9-0013</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5575">
                <a:tc>
                  <a:txBody>
                    <a:bodyPr/>
                    <a:lstStyle/>
                    <a:p>
                      <a:pPr marL="0" lvl="0" indent="0" algn="l" rtl="0">
                        <a:spcBef>
                          <a:spcPts val="0"/>
                        </a:spcBef>
                        <a:spcAft>
                          <a:spcPts val="0"/>
                        </a:spcAft>
                        <a:buNone/>
                      </a:pPr>
                      <a:r>
                        <a:rPr lang="ja" sz="900"/>
                        <a:t>新島村</a:t>
                      </a:r>
                      <a:endParaRPr sz="9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民生課福祉介護係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04992-5-0243</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5575">
                <a:tc>
                  <a:txBody>
                    <a:bodyPr/>
                    <a:lstStyle/>
                    <a:p>
                      <a:pPr marL="0" lvl="0" indent="0" algn="l" rtl="0">
                        <a:spcBef>
                          <a:spcPts val="0"/>
                        </a:spcBef>
                        <a:spcAft>
                          <a:spcPts val="0"/>
                        </a:spcAft>
                        <a:buNone/>
                      </a:pPr>
                      <a:r>
                        <a:rPr lang="ja" sz="900"/>
                        <a:t>神津島村</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保健医療課保健センター係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04992-8-0010</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5575">
                <a:tc>
                  <a:txBody>
                    <a:bodyPr/>
                    <a:lstStyle/>
                    <a:p>
                      <a:pPr marL="0" lvl="0" indent="0" algn="l" rtl="0">
                        <a:spcBef>
                          <a:spcPts val="0"/>
                        </a:spcBef>
                        <a:spcAft>
                          <a:spcPts val="0"/>
                        </a:spcAft>
                        <a:buNone/>
                      </a:pPr>
                      <a:r>
                        <a:rPr lang="ja" sz="900"/>
                        <a:t>三宅村</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福祉健康課健康係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04994-5-0911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85575">
                <a:tc>
                  <a:txBody>
                    <a:bodyPr/>
                    <a:lstStyle/>
                    <a:p>
                      <a:pPr marL="0" lvl="0" indent="0" algn="l" rtl="0">
                        <a:spcBef>
                          <a:spcPts val="0"/>
                        </a:spcBef>
                        <a:spcAft>
                          <a:spcPts val="0"/>
                        </a:spcAft>
                        <a:buNone/>
                      </a:pPr>
                      <a:r>
                        <a:rPr lang="ja" sz="900"/>
                        <a:t>御蔵島村</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総務課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04994-8-2121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183" name="Google Shape;183;p31"/>
          <p:cNvGraphicFramePr/>
          <p:nvPr/>
        </p:nvGraphicFramePr>
        <p:xfrm>
          <a:off x="4688225" y="553625"/>
          <a:ext cx="3991825" cy="1188675"/>
        </p:xfrm>
        <a:graphic>
          <a:graphicData uri="http://schemas.openxmlformats.org/drawingml/2006/table">
            <a:tbl>
              <a:tblPr>
                <a:noFill/>
                <a:tableStyleId>{9AB9E980-B464-4791-B216-BF49FE5EAF67}</a:tableStyleId>
              </a:tblPr>
              <a:tblGrid>
                <a:gridCol w="672125">
                  <a:extLst>
                    <a:ext uri="{9D8B030D-6E8A-4147-A177-3AD203B41FA5}">
                      <a16:colId xmlns:a16="http://schemas.microsoft.com/office/drawing/2014/main" val="20000"/>
                    </a:ext>
                  </a:extLst>
                </a:gridCol>
                <a:gridCol w="2424925">
                  <a:extLst>
                    <a:ext uri="{9D8B030D-6E8A-4147-A177-3AD203B41FA5}">
                      <a16:colId xmlns:a16="http://schemas.microsoft.com/office/drawing/2014/main" val="20001"/>
                    </a:ext>
                  </a:extLst>
                </a:gridCol>
                <a:gridCol w="894775">
                  <a:extLst>
                    <a:ext uri="{9D8B030D-6E8A-4147-A177-3AD203B41FA5}">
                      <a16:colId xmlns:a16="http://schemas.microsoft.com/office/drawing/2014/main" val="20002"/>
                    </a:ext>
                  </a:extLst>
                </a:gridCol>
              </a:tblGrid>
              <a:tr h="396225">
                <a:tc>
                  <a:txBody>
                    <a:bodyPr/>
                    <a:lstStyle/>
                    <a:p>
                      <a:pPr marL="0" lvl="0" indent="0" algn="l" rtl="0">
                        <a:spcBef>
                          <a:spcPts val="0"/>
                        </a:spcBef>
                        <a:spcAft>
                          <a:spcPts val="0"/>
                        </a:spcAft>
                        <a:buNone/>
                      </a:pPr>
                      <a:r>
                        <a:rPr lang="ja" sz="900"/>
                        <a:t>八丈町</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福祉健康課</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04996-2-5570</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25">
                <a:tc>
                  <a:txBody>
                    <a:bodyPr/>
                    <a:lstStyle/>
                    <a:p>
                      <a:pPr marL="0" lvl="0" indent="0" algn="l" rtl="0">
                        <a:spcBef>
                          <a:spcPts val="0"/>
                        </a:spcBef>
                        <a:spcAft>
                          <a:spcPts val="0"/>
                        </a:spcAft>
                        <a:buNone/>
                      </a:pPr>
                      <a:r>
                        <a:rPr lang="ja" sz="900"/>
                        <a:t>青ヶ島村</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総務課庶務民生係</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ja" sz="900"/>
                        <a:t>04996-9-0111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25">
                <a:tc>
                  <a:txBody>
                    <a:bodyPr/>
                    <a:lstStyle/>
                    <a:p>
                      <a:pPr marL="0" lvl="0" indent="0" algn="l" rtl="0">
                        <a:spcBef>
                          <a:spcPts val="0"/>
                        </a:spcBef>
                        <a:spcAft>
                          <a:spcPts val="0"/>
                        </a:spcAft>
                        <a:buNone/>
                      </a:pPr>
                      <a:r>
                        <a:rPr lang="ja" sz="900"/>
                        <a:t>小笠原村</a:t>
                      </a:r>
                      <a:endParaRPr sz="9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ja" sz="900"/>
                        <a:t>村民課福祉係</a:t>
                      </a:r>
                      <a:endParaRPr sz="9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ja" sz="900"/>
                        <a:t>04998-2-3939</a:t>
                      </a:r>
                      <a:endParaRPr sz="90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
        <p:nvSpPr>
          <p:cNvPr id="184" name="Google Shape;184;p31"/>
          <p:cNvSpPr txBox="1"/>
          <p:nvPr/>
        </p:nvSpPr>
        <p:spPr>
          <a:xfrm>
            <a:off x="7386900" y="190500"/>
            <a:ext cx="1632300" cy="1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900">
                <a:solidFill>
                  <a:schemeClr val="dk2"/>
                </a:solidFill>
              </a:rPr>
              <a:t>令和6年12月末現在</a:t>
            </a:r>
            <a:endParaRPr sz="9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787675" y="0"/>
            <a:ext cx="6405600"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2520">
                <a:solidFill>
                  <a:srgbClr val="38761D"/>
                </a:solidFill>
              </a:rPr>
              <a:t>はじめに</a:t>
            </a:r>
            <a:endParaRPr sz="2820">
              <a:solidFill>
                <a:srgbClr val="38761D"/>
              </a:solidFill>
            </a:endParaRPr>
          </a:p>
        </p:txBody>
      </p:sp>
      <p:sp>
        <p:nvSpPr>
          <p:cNvPr id="61" name="Google Shape;61;p14"/>
          <p:cNvSpPr txBox="1">
            <a:spLocks noGrp="1"/>
          </p:cNvSpPr>
          <p:nvPr>
            <p:ph type="body" idx="1"/>
          </p:nvPr>
        </p:nvSpPr>
        <p:spPr>
          <a:xfrm>
            <a:off x="1611800" y="629700"/>
            <a:ext cx="6881400" cy="4513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ja">
                <a:solidFill>
                  <a:srgbClr val="434343"/>
                </a:solidFill>
              </a:rPr>
              <a:t>東京都訪問看護ステーション協会では、災害対策委員会を設け、</a:t>
            </a:r>
            <a:endParaRPr>
              <a:solidFill>
                <a:srgbClr val="434343"/>
              </a:solidFill>
            </a:endParaRPr>
          </a:p>
          <a:p>
            <a:pPr marL="0" lvl="0" indent="0" algn="l" rtl="0">
              <a:spcBef>
                <a:spcPts val="0"/>
              </a:spcBef>
              <a:spcAft>
                <a:spcPts val="0"/>
              </a:spcAft>
              <a:buNone/>
            </a:pPr>
            <a:r>
              <a:rPr lang="ja">
                <a:solidFill>
                  <a:srgbClr val="434343"/>
                </a:solidFill>
              </a:rPr>
              <a:t>【ネットワーク係】【マニュアル係】【災害訓練係】で活動を行っています。</a:t>
            </a:r>
            <a:endParaRPr>
              <a:solidFill>
                <a:srgbClr val="434343"/>
              </a:solidFill>
            </a:endParaRPr>
          </a:p>
          <a:p>
            <a:pPr marL="0" lvl="0" indent="0" algn="l" rtl="0">
              <a:spcBef>
                <a:spcPts val="0"/>
              </a:spcBef>
              <a:spcAft>
                <a:spcPts val="0"/>
              </a:spcAft>
              <a:buNone/>
            </a:pPr>
            <a:r>
              <a:rPr lang="ja">
                <a:solidFill>
                  <a:srgbClr val="434343"/>
                </a:solidFill>
              </a:rPr>
              <a:t>　近年の自然災害の発生に加え、新型コロナウイルスの流行に伴い、有事の際への備えがより一層重要視されています。</a:t>
            </a:r>
            <a:endParaRPr>
              <a:solidFill>
                <a:srgbClr val="434343"/>
              </a:solidFill>
            </a:endParaRPr>
          </a:p>
          <a:p>
            <a:pPr marL="0" lvl="0" indent="0" algn="l" rtl="0">
              <a:spcBef>
                <a:spcPts val="0"/>
              </a:spcBef>
              <a:spcAft>
                <a:spcPts val="0"/>
              </a:spcAft>
              <a:buNone/>
            </a:pPr>
            <a:r>
              <a:rPr lang="ja">
                <a:solidFill>
                  <a:srgbClr val="434343"/>
                </a:solidFill>
              </a:rPr>
              <a:t>在宅医療を受けている方の中でも、医療機器を使用している方はライフラインの断絶に伴い、特に迅速な対応が必要となります。</a:t>
            </a:r>
            <a:endParaRPr>
              <a:solidFill>
                <a:srgbClr val="434343"/>
              </a:solidFill>
            </a:endParaRPr>
          </a:p>
          <a:p>
            <a:pPr marL="0" lvl="0" indent="0" algn="l" rtl="0">
              <a:spcBef>
                <a:spcPts val="0"/>
              </a:spcBef>
              <a:spcAft>
                <a:spcPts val="0"/>
              </a:spcAft>
              <a:buNone/>
            </a:pPr>
            <a:r>
              <a:rPr lang="ja">
                <a:solidFill>
                  <a:srgbClr val="434343"/>
                </a:solidFill>
              </a:rPr>
              <a:t>東京都では避難所が不足する地域も多く、安心して自宅避難を行えるよう環境を整えることが必要です。</a:t>
            </a:r>
            <a:endParaRPr>
              <a:solidFill>
                <a:srgbClr val="434343"/>
              </a:solidFill>
            </a:endParaRPr>
          </a:p>
          <a:p>
            <a:pPr marL="0" lvl="0" indent="0" algn="l" rtl="0">
              <a:spcBef>
                <a:spcPts val="0"/>
              </a:spcBef>
              <a:spcAft>
                <a:spcPts val="0"/>
              </a:spcAft>
              <a:buNone/>
            </a:pPr>
            <a:r>
              <a:rPr lang="ja">
                <a:solidFill>
                  <a:srgbClr val="434343"/>
                </a:solidFill>
              </a:rPr>
              <a:t>　今回、災害発生時に最も重要性の高い電源を必要とする医療機器の災害対策に焦点を当てマニュアルを作成しました。災害時における当協会の体制、会員のステーションが災害状況報告を行うことで支援が容易になると考えております。是非、活用していただきたいと存じます。</a:t>
            </a:r>
            <a:endParaRPr>
              <a:solidFill>
                <a:srgbClr val="434343"/>
              </a:solidFill>
            </a:endParaRPr>
          </a:p>
          <a:p>
            <a:pPr marL="0" lvl="0" indent="0" algn="l" rtl="0">
              <a:spcBef>
                <a:spcPts val="0"/>
              </a:spcBef>
              <a:spcAft>
                <a:spcPts val="0"/>
              </a:spcAft>
              <a:buNone/>
            </a:pPr>
            <a:endParaRPr>
              <a:solidFill>
                <a:srgbClr val="434343"/>
              </a:solidFill>
            </a:endParaRPr>
          </a:p>
          <a:p>
            <a:pPr marL="0" lvl="0" indent="0" algn="l" rtl="0">
              <a:spcBef>
                <a:spcPts val="0"/>
              </a:spcBef>
              <a:spcAft>
                <a:spcPts val="0"/>
              </a:spcAft>
              <a:buNone/>
            </a:pPr>
            <a:endParaRPr>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医療機器メーカーの定期点検</a:t>
            </a:r>
            <a:endParaRPr>
              <a:solidFill>
                <a:srgbClr val="FF9900"/>
              </a:solidFill>
            </a:endParaRPr>
          </a:p>
        </p:txBody>
      </p:sp>
      <p:sp>
        <p:nvSpPr>
          <p:cNvPr id="190" name="Google Shape;190;p32"/>
          <p:cNvSpPr txBox="1">
            <a:spLocks noGrp="1"/>
          </p:cNvSpPr>
          <p:nvPr>
            <p:ph type="body" idx="1"/>
          </p:nvPr>
        </p:nvSpPr>
        <p:spPr>
          <a:xfrm>
            <a:off x="793825" y="724525"/>
            <a:ext cx="7499400" cy="368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ja"/>
              <a:t>人工呼吸器は、通常一定の間隔で、人工呼吸器の供給会社が定期点検を行う。</a:t>
            </a:r>
            <a:endParaRPr/>
          </a:p>
          <a:p>
            <a:pPr marL="0" lvl="0" indent="0" algn="l" rtl="0">
              <a:spcBef>
                <a:spcPts val="1200"/>
              </a:spcBef>
              <a:spcAft>
                <a:spcPts val="0"/>
              </a:spcAft>
              <a:buClr>
                <a:schemeClr val="dk1"/>
              </a:buClr>
              <a:buSzPts val="1100"/>
              <a:buFont typeface="Arial"/>
              <a:buNone/>
            </a:pPr>
            <a:r>
              <a:rPr lang="ja"/>
              <a:t>供給会社による定期点検がいつ行われるのかも把握しておき、気になる点があれば確認する。</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Clr>
                <a:schemeClr val="dk1"/>
              </a:buClr>
              <a:buSzPts val="1100"/>
              <a:buFont typeface="Arial"/>
              <a:buNone/>
            </a:pPr>
            <a:r>
              <a:rPr lang="ja"/>
              <a:t>例：Philips　3ヶ月に1度</a:t>
            </a:r>
            <a:endParaRPr>
              <a:solidFill>
                <a:srgbClr val="43434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人工呼吸器使用者のチェックリスト</a:t>
            </a:r>
            <a:endParaRPr>
              <a:solidFill>
                <a:srgbClr val="FF9900"/>
              </a:solidFill>
            </a:endParaRPr>
          </a:p>
        </p:txBody>
      </p:sp>
      <p:sp>
        <p:nvSpPr>
          <p:cNvPr id="196" name="Google Shape;196;p33"/>
          <p:cNvSpPr txBox="1">
            <a:spLocks noGrp="1"/>
          </p:cNvSpPr>
          <p:nvPr>
            <p:ph type="body" idx="1"/>
          </p:nvPr>
        </p:nvSpPr>
        <p:spPr>
          <a:xfrm>
            <a:off x="793825" y="724525"/>
            <a:ext cx="7412700" cy="368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a:p>
          <a:p>
            <a:pPr marL="0" lvl="0" indent="0" algn="l" rtl="0">
              <a:spcBef>
                <a:spcPts val="1200"/>
              </a:spcBef>
              <a:spcAft>
                <a:spcPts val="0"/>
              </a:spcAft>
              <a:buNone/>
            </a:pPr>
            <a:endParaRPr>
              <a:solidFill>
                <a:srgbClr val="434343"/>
              </a:solidFill>
            </a:endParaRPr>
          </a:p>
        </p:txBody>
      </p:sp>
      <p:pic>
        <p:nvPicPr>
          <p:cNvPr id="197" name="Google Shape;197;p33"/>
          <p:cNvPicPr preferRelativeResize="0"/>
          <p:nvPr/>
        </p:nvPicPr>
        <p:blipFill rotWithShape="1">
          <a:blip r:embed="rId4">
            <a:alphaModFix/>
          </a:blip>
          <a:srcRect l="1980" t="32470" r="39937" b="13575"/>
          <a:stretch/>
        </p:blipFill>
        <p:spPr>
          <a:xfrm>
            <a:off x="793825" y="623400"/>
            <a:ext cx="6576974" cy="3436700"/>
          </a:xfrm>
          <a:prstGeom prst="rect">
            <a:avLst/>
          </a:prstGeom>
          <a:noFill/>
          <a:ln>
            <a:noFill/>
          </a:ln>
        </p:spPr>
      </p:pic>
      <p:sp>
        <p:nvSpPr>
          <p:cNvPr id="198" name="Google Shape;198;p33"/>
          <p:cNvSpPr txBox="1"/>
          <p:nvPr/>
        </p:nvSpPr>
        <p:spPr>
          <a:xfrm>
            <a:off x="569275" y="3998750"/>
            <a:ext cx="7861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solidFill>
                <a:schemeClr val="dk1"/>
              </a:solidFill>
            </a:endParaRPr>
          </a:p>
        </p:txBody>
      </p:sp>
      <p:sp>
        <p:nvSpPr>
          <p:cNvPr id="199" name="Google Shape;199;p33"/>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人工呼吸器</a:t>
            </a:r>
            <a:endParaRPr>
              <a:solidFill>
                <a:srgbClr val="FF99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非常用電源の種類</a:t>
            </a:r>
            <a:endParaRPr>
              <a:solidFill>
                <a:srgbClr val="FF9900"/>
              </a:solidFill>
            </a:endParaRPr>
          </a:p>
        </p:txBody>
      </p:sp>
      <p:sp>
        <p:nvSpPr>
          <p:cNvPr id="205" name="Google Shape;205;p34"/>
          <p:cNvSpPr txBox="1">
            <a:spLocks noGrp="1"/>
          </p:cNvSpPr>
          <p:nvPr>
            <p:ph type="body" idx="1"/>
          </p:nvPr>
        </p:nvSpPr>
        <p:spPr>
          <a:xfrm>
            <a:off x="648625" y="856650"/>
            <a:ext cx="6286200" cy="31620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3800"/>
              </a:spcBef>
              <a:spcAft>
                <a:spcPts val="0"/>
              </a:spcAft>
              <a:buClr>
                <a:schemeClr val="dk1"/>
              </a:buClr>
              <a:buSzPts val="440"/>
              <a:buFont typeface="Arial"/>
              <a:buNone/>
            </a:pPr>
            <a:r>
              <a:rPr lang="ja" sz="1860">
                <a:solidFill>
                  <a:schemeClr val="dk1"/>
                </a:solidFill>
                <a:highlight>
                  <a:schemeClr val="lt1"/>
                </a:highlight>
                <a:latin typeface="Meiryo"/>
                <a:ea typeface="Meiryo"/>
                <a:cs typeface="Meiryo"/>
                <a:sym typeface="Meiryo"/>
              </a:rPr>
              <a:t>各機種専用外部バッテリー</a:t>
            </a:r>
            <a:endParaRPr sz="1860">
              <a:solidFill>
                <a:schemeClr val="dk1"/>
              </a:solidFill>
              <a:highlight>
                <a:schemeClr val="lt1"/>
              </a:highlight>
              <a:latin typeface="Meiryo"/>
              <a:ea typeface="Meiryo"/>
              <a:cs typeface="Meiryo"/>
              <a:sym typeface="Meiryo"/>
            </a:endParaRPr>
          </a:p>
          <a:p>
            <a:pPr marL="0" lvl="0" indent="0" algn="l" rtl="0">
              <a:lnSpc>
                <a:spcPct val="100000"/>
              </a:lnSpc>
              <a:spcBef>
                <a:spcPts val="3800"/>
              </a:spcBef>
              <a:spcAft>
                <a:spcPts val="0"/>
              </a:spcAft>
              <a:buClr>
                <a:schemeClr val="dk1"/>
              </a:buClr>
              <a:buSzPts val="440"/>
              <a:buFont typeface="Arial"/>
              <a:buNone/>
            </a:pPr>
            <a:r>
              <a:rPr lang="ja" sz="1860">
                <a:solidFill>
                  <a:schemeClr val="dk1"/>
                </a:solidFill>
                <a:highlight>
                  <a:schemeClr val="lt1"/>
                </a:highlight>
                <a:latin typeface="Meiryo"/>
                <a:ea typeface="Meiryo"/>
                <a:cs typeface="Meiryo"/>
                <a:sym typeface="Meiryo"/>
              </a:rPr>
              <a:t>市販のポータブル電源（蓄電池）</a:t>
            </a:r>
            <a:endParaRPr sz="1860">
              <a:solidFill>
                <a:schemeClr val="dk1"/>
              </a:solidFill>
              <a:highlight>
                <a:schemeClr val="lt1"/>
              </a:highlight>
              <a:latin typeface="Meiryo"/>
              <a:ea typeface="Meiryo"/>
              <a:cs typeface="Meiryo"/>
              <a:sym typeface="Meiryo"/>
            </a:endParaRPr>
          </a:p>
          <a:p>
            <a:pPr marL="0" lvl="0" indent="0" algn="l" rtl="0">
              <a:lnSpc>
                <a:spcPct val="100000"/>
              </a:lnSpc>
              <a:spcBef>
                <a:spcPts val="3800"/>
              </a:spcBef>
              <a:spcAft>
                <a:spcPts val="0"/>
              </a:spcAft>
              <a:buClr>
                <a:schemeClr val="dk1"/>
              </a:buClr>
              <a:buSzPts val="440"/>
              <a:buFont typeface="Arial"/>
              <a:buNone/>
            </a:pPr>
            <a:r>
              <a:rPr lang="ja" sz="1860">
                <a:solidFill>
                  <a:schemeClr val="dk1"/>
                </a:solidFill>
                <a:highlight>
                  <a:schemeClr val="lt1"/>
                </a:highlight>
                <a:latin typeface="Meiryo"/>
                <a:ea typeface="Meiryo"/>
                <a:cs typeface="Meiryo"/>
                <a:sym typeface="Meiryo"/>
              </a:rPr>
              <a:t>発電機（ガソリン・ガス・水）</a:t>
            </a:r>
            <a:endParaRPr sz="1860">
              <a:solidFill>
                <a:schemeClr val="dk1"/>
              </a:solidFill>
              <a:highlight>
                <a:schemeClr val="lt1"/>
              </a:highlight>
              <a:latin typeface="Meiryo"/>
              <a:ea typeface="Meiryo"/>
              <a:cs typeface="Meiryo"/>
              <a:sym typeface="Meiryo"/>
            </a:endParaRPr>
          </a:p>
          <a:p>
            <a:pPr marL="0" lvl="0" indent="0" algn="l" rtl="0">
              <a:lnSpc>
                <a:spcPct val="100000"/>
              </a:lnSpc>
              <a:spcBef>
                <a:spcPts val="3800"/>
              </a:spcBef>
              <a:spcAft>
                <a:spcPts val="0"/>
              </a:spcAft>
              <a:buClr>
                <a:schemeClr val="dk1"/>
              </a:buClr>
              <a:buSzPts val="440"/>
              <a:buFont typeface="Arial"/>
              <a:buNone/>
            </a:pPr>
            <a:r>
              <a:rPr lang="ja" sz="1860">
                <a:solidFill>
                  <a:schemeClr val="dk1"/>
                </a:solidFill>
                <a:highlight>
                  <a:schemeClr val="lt1"/>
                </a:highlight>
                <a:latin typeface="Meiryo"/>
                <a:ea typeface="Meiryo"/>
                <a:cs typeface="Meiryo"/>
                <a:sym typeface="Meiryo"/>
              </a:rPr>
              <a:t>カーバッテリーやシガーソケットなど</a:t>
            </a:r>
            <a:endParaRPr sz="1860">
              <a:solidFill>
                <a:schemeClr val="dk1"/>
              </a:solidFill>
              <a:highlight>
                <a:schemeClr val="lt1"/>
              </a:highlight>
              <a:latin typeface="Meiryo"/>
              <a:ea typeface="Meiryo"/>
              <a:cs typeface="Meiryo"/>
              <a:sym typeface="Meiryo"/>
            </a:endParaRPr>
          </a:p>
          <a:p>
            <a:pPr marL="0" lvl="0" indent="0" algn="l" rtl="0">
              <a:lnSpc>
                <a:spcPct val="75000"/>
              </a:lnSpc>
              <a:spcBef>
                <a:spcPts val="2300"/>
              </a:spcBef>
              <a:spcAft>
                <a:spcPts val="0"/>
              </a:spcAft>
              <a:buSzPts val="440"/>
              <a:buNone/>
            </a:pPr>
            <a:endParaRPr sz="720">
              <a:solidFill>
                <a:srgbClr val="43434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ポータブル電源（蓄電池）</a:t>
            </a:r>
            <a:endParaRPr>
              <a:solidFill>
                <a:srgbClr val="FF9900"/>
              </a:solidFill>
            </a:endParaRPr>
          </a:p>
        </p:txBody>
      </p:sp>
      <p:sp>
        <p:nvSpPr>
          <p:cNvPr id="211" name="Google Shape;211;p35"/>
          <p:cNvSpPr txBox="1">
            <a:spLocks noGrp="1"/>
          </p:cNvSpPr>
          <p:nvPr>
            <p:ph type="body" idx="1"/>
          </p:nvPr>
        </p:nvSpPr>
        <p:spPr>
          <a:xfrm>
            <a:off x="513450" y="724525"/>
            <a:ext cx="7849200" cy="37215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None/>
            </a:pPr>
            <a:r>
              <a:rPr lang="ja" sz="1881" b="1">
                <a:solidFill>
                  <a:srgbClr val="333232"/>
                </a:solidFill>
                <a:highlight>
                  <a:schemeClr val="lt1"/>
                </a:highlight>
              </a:rPr>
              <a:t>「在宅人工呼吸使用難病患者非常用電源設備整備事業</a:t>
            </a:r>
            <a:r>
              <a:rPr lang="ja" sz="1881" b="1">
                <a:solidFill>
                  <a:schemeClr val="dk1"/>
                </a:solidFill>
              </a:rPr>
              <a:t>」</a:t>
            </a:r>
            <a:endParaRPr sz="1881" b="1">
              <a:solidFill>
                <a:schemeClr val="dk1"/>
              </a:solidFill>
            </a:endParaRPr>
          </a:p>
          <a:p>
            <a:pPr marL="0" lvl="0" indent="0" algn="l" rtl="0">
              <a:lnSpc>
                <a:spcPct val="95000"/>
              </a:lnSpc>
              <a:spcBef>
                <a:spcPts val="1200"/>
              </a:spcBef>
              <a:spcAft>
                <a:spcPts val="0"/>
              </a:spcAft>
              <a:buClr>
                <a:schemeClr val="dk1"/>
              </a:buClr>
              <a:buSzPts val="1100"/>
              <a:buFont typeface="Arial"/>
              <a:buNone/>
            </a:pPr>
            <a:r>
              <a:rPr lang="ja" sz="1806"/>
              <a:t>事業内容</a:t>
            </a:r>
            <a:endParaRPr sz="1806"/>
          </a:p>
          <a:p>
            <a:pPr marL="0" lvl="0" indent="0" algn="l" rtl="0">
              <a:lnSpc>
                <a:spcPct val="95000"/>
              </a:lnSpc>
              <a:spcBef>
                <a:spcPts val="1200"/>
              </a:spcBef>
              <a:spcAft>
                <a:spcPts val="0"/>
              </a:spcAft>
              <a:buClr>
                <a:schemeClr val="dk1"/>
              </a:buClr>
              <a:buSzPts val="1100"/>
              <a:buFont typeface="Arial"/>
              <a:buNone/>
            </a:pPr>
            <a:r>
              <a:rPr lang="ja" sz="1806"/>
              <a:t>医療機関が発電機や蓄電池等を購入するにあたり、都が購入費を補助します。 購入した医療機関には、在宅人工呼吸器使用難病患者に対し、購入した物品を無償貸与していただくことが条件となります。</a:t>
            </a:r>
            <a:endParaRPr sz="1806"/>
          </a:p>
          <a:p>
            <a:pPr marL="0" lvl="0" indent="0" algn="l" rtl="0">
              <a:lnSpc>
                <a:spcPct val="95000"/>
              </a:lnSpc>
              <a:spcBef>
                <a:spcPts val="1200"/>
              </a:spcBef>
              <a:spcAft>
                <a:spcPts val="0"/>
              </a:spcAft>
              <a:buClr>
                <a:schemeClr val="dk1"/>
              </a:buClr>
              <a:buSzPts val="1100"/>
              <a:buFont typeface="Arial"/>
              <a:buNone/>
            </a:pPr>
            <a:r>
              <a:rPr lang="ja" sz="1806"/>
              <a:t>補助対象物品</a:t>
            </a:r>
            <a:endParaRPr sz="1806"/>
          </a:p>
          <a:p>
            <a:pPr marL="0" lvl="0" indent="0" algn="l" rtl="0">
              <a:lnSpc>
                <a:spcPct val="95000"/>
              </a:lnSpc>
              <a:spcBef>
                <a:spcPts val="1200"/>
              </a:spcBef>
              <a:spcAft>
                <a:spcPts val="0"/>
              </a:spcAft>
              <a:buClr>
                <a:schemeClr val="dk1"/>
              </a:buClr>
              <a:buSzPts val="1100"/>
              <a:buFont typeface="Arial"/>
              <a:buNone/>
            </a:pPr>
            <a:r>
              <a:rPr lang="ja" sz="1806"/>
              <a:t>① 自家発電装置 （基準額 212,000円）</a:t>
            </a:r>
            <a:endParaRPr sz="1806"/>
          </a:p>
          <a:p>
            <a:pPr marL="0" lvl="0" indent="0" algn="l" rtl="0">
              <a:lnSpc>
                <a:spcPct val="95000"/>
              </a:lnSpc>
              <a:spcBef>
                <a:spcPts val="1200"/>
              </a:spcBef>
              <a:spcAft>
                <a:spcPts val="0"/>
              </a:spcAft>
              <a:buClr>
                <a:schemeClr val="dk1"/>
              </a:buClr>
              <a:buSzPts val="1100"/>
              <a:buFont typeface="Arial"/>
              <a:buNone/>
            </a:pPr>
            <a:r>
              <a:rPr lang="ja" sz="1806"/>
              <a:t> ② 無停電電源装置 （基準額 41,100円）</a:t>
            </a:r>
            <a:endParaRPr sz="1806"/>
          </a:p>
          <a:p>
            <a:pPr marL="0" lvl="0" indent="0" algn="l" rtl="0">
              <a:lnSpc>
                <a:spcPct val="95000"/>
              </a:lnSpc>
              <a:spcBef>
                <a:spcPts val="1200"/>
              </a:spcBef>
              <a:spcAft>
                <a:spcPts val="1200"/>
              </a:spcAft>
              <a:buClr>
                <a:schemeClr val="dk1"/>
              </a:buClr>
              <a:buSzPts val="1100"/>
              <a:buFont typeface="Arial"/>
              <a:buNone/>
            </a:pPr>
            <a:r>
              <a:rPr lang="ja" sz="1806"/>
              <a:t> ③ 蓄電池 （基準額 104,000円）</a:t>
            </a:r>
            <a:endParaRPr sz="1700">
              <a:solidFill>
                <a:srgbClr val="434343"/>
              </a:solidFill>
            </a:endParaRPr>
          </a:p>
        </p:txBody>
      </p:sp>
      <p:sp>
        <p:nvSpPr>
          <p:cNvPr id="212" name="Google Shape;212;p35"/>
          <p:cNvSpPr txBox="1"/>
          <p:nvPr/>
        </p:nvSpPr>
        <p:spPr>
          <a:xfrm>
            <a:off x="4177400" y="3800575"/>
            <a:ext cx="3121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a:t>東京都福祉保健局HPより</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ポータブル電源（蓄電池）</a:t>
            </a:r>
            <a:endParaRPr>
              <a:solidFill>
                <a:srgbClr val="FF9900"/>
              </a:solidFill>
            </a:endParaRPr>
          </a:p>
        </p:txBody>
      </p:sp>
      <p:sp>
        <p:nvSpPr>
          <p:cNvPr id="218" name="Google Shape;218;p36"/>
          <p:cNvSpPr/>
          <p:nvPr/>
        </p:nvSpPr>
        <p:spPr>
          <a:xfrm>
            <a:off x="571900" y="2371100"/>
            <a:ext cx="6718200" cy="1884000"/>
          </a:xfrm>
          <a:prstGeom prst="roundRect">
            <a:avLst>
              <a:gd name="adj" fmla="val 16667"/>
            </a:avLst>
          </a:prstGeom>
          <a:no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 sz="1800" b="1">
                <a:solidFill>
                  <a:schemeClr val="dk1"/>
                </a:solidFill>
                <a:highlight>
                  <a:srgbClr val="D9EAD3"/>
                </a:highlight>
              </a:rPr>
              <a:t>　　欠 点 　　</a:t>
            </a:r>
            <a:endParaRPr sz="1800" b="1">
              <a:solidFill>
                <a:schemeClr val="dk1"/>
              </a:solidFill>
              <a:highlight>
                <a:srgbClr val="D9EAD3"/>
              </a:highlight>
            </a:endParaRPr>
          </a:p>
          <a:p>
            <a:pPr marL="0" lvl="0" indent="0" algn="l" rtl="0">
              <a:spcBef>
                <a:spcPts val="0"/>
              </a:spcBef>
              <a:spcAft>
                <a:spcPts val="0"/>
              </a:spcAft>
              <a:buClr>
                <a:schemeClr val="dk1"/>
              </a:buClr>
              <a:buSzPts val="1100"/>
              <a:buFont typeface="Arial"/>
              <a:buNone/>
            </a:pPr>
            <a:r>
              <a:rPr lang="ja" sz="1800">
                <a:solidFill>
                  <a:srgbClr val="333333"/>
                </a:solidFill>
                <a:highlight>
                  <a:schemeClr val="lt1"/>
                </a:highlight>
              </a:rPr>
              <a:t>蓄電した分だけしか使えず、長時間の使用は苦手</a:t>
            </a:r>
            <a:endParaRPr sz="18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ja" sz="1800">
                <a:solidFill>
                  <a:schemeClr val="dk1"/>
                </a:solidFill>
              </a:rPr>
              <a:t>（</a:t>
            </a:r>
            <a:r>
              <a:rPr lang="ja" sz="1800">
                <a:solidFill>
                  <a:srgbClr val="333333"/>
                </a:solidFill>
                <a:highlight>
                  <a:schemeClr val="lt1"/>
                </a:highlight>
              </a:rPr>
              <a:t>ソーラー充電も可能なものがある</a:t>
            </a:r>
            <a:r>
              <a:rPr lang="ja" sz="1800">
                <a:solidFill>
                  <a:schemeClr val="dk1"/>
                </a:solidFill>
              </a:rPr>
              <a:t>）</a:t>
            </a:r>
            <a:endParaRPr sz="1800">
              <a:solidFill>
                <a:schemeClr val="dk1"/>
              </a:solidFill>
            </a:endParaRPr>
          </a:p>
          <a:p>
            <a:pPr marL="0" lvl="0" indent="0" algn="l" rtl="0">
              <a:spcBef>
                <a:spcPts val="0"/>
              </a:spcBef>
              <a:spcAft>
                <a:spcPts val="0"/>
              </a:spcAft>
              <a:buClr>
                <a:schemeClr val="dk1"/>
              </a:buClr>
              <a:buSzPts val="1100"/>
              <a:buFont typeface="Arial"/>
              <a:buNone/>
            </a:pPr>
            <a:r>
              <a:rPr lang="ja" sz="1800">
                <a:solidFill>
                  <a:srgbClr val="333333"/>
                </a:solidFill>
                <a:highlight>
                  <a:schemeClr val="lt1"/>
                </a:highlight>
              </a:rPr>
              <a:t>電力量は発電機に比べると少なめ</a:t>
            </a:r>
            <a:endParaRPr sz="1800">
              <a:solidFill>
                <a:srgbClr val="333333"/>
              </a:solidFill>
              <a:highlight>
                <a:schemeClr val="lt1"/>
              </a:highlight>
            </a:endParaRPr>
          </a:p>
          <a:p>
            <a:pPr marL="0" lvl="0" indent="0" algn="l" rtl="0">
              <a:spcBef>
                <a:spcPts val="0"/>
              </a:spcBef>
              <a:spcAft>
                <a:spcPts val="0"/>
              </a:spcAft>
              <a:buNone/>
            </a:pPr>
            <a:r>
              <a:rPr lang="ja" sz="1800">
                <a:solidFill>
                  <a:srgbClr val="333333"/>
                </a:solidFill>
                <a:highlight>
                  <a:schemeClr val="lt1"/>
                </a:highlight>
              </a:rPr>
              <a:t>使用しなくても半年に一回の充電のメンテナンス必要</a:t>
            </a:r>
            <a:endParaRPr sz="1800"/>
          </a:p>
        </p:txBody>
      </p:sp>
      <p:sp>
        <p:nvSpPr>
          <p:cNvPr id="219" name="Google Shape;219;p36"/>
          <p:cNvSpPr/>
          <p:nvPr/>
        </p:nvSpPr>
        <p:spPr>
          <a:xfrm>
            <a:off x="571900" y="767925"/>
            <a:ext cx="6718200" cy="1428000"/>
          </a:xfrm>
          <a:prstGeom prst="roundRect">
            <a:avLst>
              <a:gd name="adj" fmla="val 16667"/>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800" b="1">
                <a:solidFill>
                  <a:schemeClr val="dk1"/>
                </a:solidFill>
                <a:highlight>
                  <a:srgbClr val="FFE599"/>
                </a:highlight>
              </a:rPr>
              <a:t>　　</a:t>
            </a:r>
            <a:r>
              <a:rPr lang="ja" sz="1800">
                <a:solidFill>
                  <a:schemeClr val="dk1"/>
                </a:solidFill>
                <a:highlight>
                  <a:srgbClr val="FFE599"/>
                </a:highlight>
              </a:rPr>
              <a:t>利 点 　　</a:t>
            </a:r>
            <a:endParaRPr sz="1800">
              <a:solidFill>
                <a:schemeClr val="dk1"/>
              </a:solidFill>
              <a:highlight>
                <a:srgbClr val="FFE599"/>
              </a:highlight>
            </a:endParaRPr>
          </a:p>
          <a:p>
            <a:pPr marL="0" lvl="0" indent="0" algn="l" rtl="0">
              <a:spcBef>
                <a:spcPts val="0"/>
              </a:spcBef>
              <a:spcAft>
                <a:spcPts val="0"/>
              </a:spcAft>
              <a:buNone/>
            </a:pPr>
            <a:r>
              <a:rPr lang="ja" sz="1800">
                <a:solidFill>
                  <a:schemeClr val="dk1"/>
                </a:solidFill>
              </a:rPr>
              <a:t>騒音や排気ガスは発生せず使用環境制限がない</a:t>
            </a:r>
            <a:endParaRPr sz="1800">
              <a:solidFill>
                <a:schemeClr val="dk1"/>
              </a:solidFill>
            </a:endParaRPr>
          </a:p>
          <a:p>
            <a:pPr marL="0" lvl="0" indent="0" algn="l" rtl="0">
              <a:spcBef>
                <a:spcPts val="0"/>
              </a:spcBef>
              <a:spcAft>
                <a:spcPts val="0"/>
              </a:spcAft>
              <a:buNone/>
            </a:pPr>
            <a:r>
              <a:rPr lang="ja" sz="1800">
                <a:solidFill>
                  <a:schemeClr val="dk1"/>
                </a:solidFill>
              </a:rPr>
              <a:t>（マンションなどでも使用しやすい）</a:t>
            </a:r>
            <a:endParaRPr sz="1800" b="1">
              <a:solidFill>
                <a:schemeClr val="dk1"/>
              </a:solidFill>
              <a:highlight>
                <a:srgbClr val="D9EAD3"/>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発電機</a:t>
            </a:r>
            <a:endParaRPr>
              <a:solidFill>
                <a:srgbClr val="FF9900"/>
              </a:solidFill>
            </a:endParaRPr>
          </a:p>
        </p:txBody>
      </p:sp>
      <p:sp>
        <p:nvSpPr>
          <p:cNvPr id="225" name="Google Shape;225;p37"/>
          <p:cNvSpPr/>
          <p:nvPr/>
        </p:nvSpPr>
        <p:spPr>
          <a:xfrm>
            <a:off x="679050" y="2344300"/>
            <a:ext cx="6718200" cy="1683000"/>
          </a:xfrm>
          <a:prstGeom prst="roundRect">
            <a:avLst>
              <a:gd name="adj" fmla="val 16667"/>
            </a:avLst>
          </a:prstGeom>
          <a:no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800" b="1">
                <a:solidFill>
                  <a:schemeClr val="dk1"/>
                </a:solidFill>
                <a:highlight>
                  <a:srgbClr val="D9EAD3"/>
                </a:highlight>
              </a:rPr>
              <a:t>　　欠 点 　　</a:t>
            </a:r>
            <a:endParaRPr sz="1800" b="1">
              <a:solidFill>
                <a:schemeClr val="dk1"/>
              </a:solidFill>
              <a:highlight>
                <a:srgbClr val="D9EAD3"/>
              </a:highlight>
            </a:endParaRPr>
          </a:p>
          <a:p>
            <a:pPr marL="0" lvl="0" indent="0" algn="l" rtl="0">
              <a:spcBef>
                <a:spcPts val="0"/>
              </a:spcBef>
              <a:spcAft>
                <a:spcPts val="0"/>
              </a:spcAft>
              <a:buNone/>
            </a:pPr>
            <a:r>
              <a:rPr lang="ja" sz="1800">
                <a:solidFill>
                  <a:schemeClr val="dk1"/>
                </a:solidFill>
              </a:rPr>
              <a:t>音が大きい（マンションで使用しづらい）</a:t>
            </a:r>
            <a:endParaRPr sz="1800">
              <a:solidFill>
                <a:schemeClr val="dk1"/>
              </a:solidFill>
            </a:endParaRPr>
          </a:p>
          <a:p>
            <a:pPr marL="0" lvl="0" indent="0" algn="l" rtl="0">
              <a:spcBef>
                <a:spcPts val="0"/>
              </a:spcBef>
              <a:spcAft>
                <a:spcPts val="0"/>
              </a:spcAft>
              <a:buNone/>
            </a:pPr>
            <a:r>
              <a:rPr lang="ja" sz="1800">
                <a:solidFill>
                  <a:schemeClr val="dk1"/>
                </a:solidFill>
              </a:rPr>
              <a:t>排気ガスが出るため、室内使用注意</a:t>
            </a:r>
            <a:endParaRPr sz="1800">
              <a:solidFill>
                <a:schemeClr val="dk1"/>
              </a:solidFill>
            </a:endParaRPr>
          </a:p>
          <a:p>
            <a:pPr marL="0" lvl="0" indent="0" algn="l" rtl="0">
              <a:spcBef>
                <a:spcPts val="0"/>
              </a:spcBef>
              <a:spcAft>
                <a:spcPts val="0"/>
              </a:spcAft>
              <a:buNone/>
            </a:pPr>
            <a:r>
              <a:rPr lang="ja" sz="1800">
                <a:solidFill>
                  <a:schemeClr val="dk1"/>
                </a:solidFill>
              </a:rPr>
              <a:t>長期間（３０日以上）使用しない場合はガソリンをすべて抜き取る必要がある。</a:t>
            </a:r>
            <a:endParaRPr sz="1800"/>
          </a:p>
        </p:txBody>
      </p:sp>
      <p:sp>
        <p:nvSpPr>
          <p:cNvPr id="226" name="Google Shape;226;p37"/>
          <p:cNvSpPr/>
          <p:nvPr/>
        </p:nvSpPr>
        <p:spPr>
          <a:xfrm>
            <a:off x="679050" y="892875"/>
            <a:ext cx="6718200" cy="1329300"/>
          </a:xfrm>
          <a:prstGeom prst="roundRect">
            <a:avLst>
              <a:gd name="adj" fmla="val 16667"/>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800" b="1">
                <a:solidFill>
                  <a:schemeClr val="dk1"/>
                </a:solidFill>
                <a:highlight>
                  <a:srgbClr val="FFE599"/>
                </a:highlight>
              </a:rPr>
              <a:t>　　</a:t>
            </a:r>
            <a:r>
              <a:rPr lang="ja" sz="1800">
                <a:solidFill>
                  <a:schemeClr val="dk1"/>
                </a:solidFill>
                <a:highlight>
                  <a:srgbClr val="FFE599"/>
                </a:highlight>
              </a:rPr>
              <a:t>利 点 　　</a:t>
            </a:r>
            <a:endParaRPr sz="1800">
              <a:solidFill>
                <a:schemeClr val="dk1"/>
              </a:solidFill>
              <a:highlight>
                <a:srgbClr val="FFE599"/>
              </a:highlight>
            </a:endParaRPr>
          </a:p>
          <a:p>
            <a:pPr marL="0" lvl="0" indent="0" algn="l" rtl="0">
              <a:spcBef>
                <a:spcPts val="0"/>
              </a:spcBef>
              <a:spcAft>
                <a:spcPts val="0"/>
              </a:spcAft>
              <a:buNone/>
            </a:pPr>
            <a:r>
              <a:rPr lang="ja" sz="1800">
                <a:solidFill>
                  <a:srgbClr val="333333"/>
                </a:solidFill>
                <a:highlight>
                  <a:schemeClr val="lt1"/>
                </a:highlight>
              </a:rPr>
              <a:t>ガソリンさえ入手できれば長時間運転が可能</a:t>
            </a:r>
            <a:endParaRPr sz="1800">
              <a:solidFill>
                <a:srgbClr val="333333"/>
              </a:solidFill>
              <a:highlight>
                <a:schemeClr val="lt1"/>
              </a:highlight>
            </a:endParaRPr>
          </a:p>
          <a:p>
            <a:pPr marL="0" lvl="0" indent="0" algn="l" rtl="0">
              <a:spcBef>
                <a:spcPts val="0"/>
              </a:spcBef>
              <a:spcAft>
                <a:spcPts val="0"/>
              </a:spcAft>
              <a:buNone/>
            </a:pPr>
            <a:r>
              <a:rPr lang="ja" sz="1800">
                <a:solidFill>
                  <a:srgbClr val="333333"/>
                </a:solidFill>
                <a:highlight>
                  <a:schemeClr val="lt1"/>
                </a:highlight>
              </a:rPr>
              <a:t>電力量は蓄電池より多め</a:t>
            </a:r>
            <a:endParaRPr sz="1800">
              <a:solidFill>
                <a:schemeClr val="dk1"/>
              </a:solidFill>
              <a:highlight>
                <a:srgbClr val="FFE599"/>
              </a:highlight>
            </a:endParaRPr>
          </a:p>
          <a:p>
            <a:pPr marL="0" lvl="0" indent="0" algn="l" rtl="0">
              <a:spcBef>
                <a:spcPts val="0"/>
              </a:spcBef>
              <a:spcAft>
                <a:spcPts val="0"/>
              </a:spcAft>
              <a:buNone/>
            </a:pPr>
            <a:endParaRPr sz="1600" b="1">
              <a:solidFill>
                <a:schemeClr val="dk1"/>
              </a:solidFill>
              <a:highlight>
                <a:srgbClr val="D9EAD3"/>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grpSp>
        <p:nvGrpSpPr>
          <p:cNvPr id="231" name="Google Shape;231;p38"/>
          <p:cNvGrpSpPr/>
          <p:nvPr/>
        </p:nvGrpSpPr>
        <p:grpSpPr>
          <a:xfrm>
            <a:off x="75650" y="1080813"/>
            <a:ext cx="1929000" cy="2312100"/>
            <a:chOff x="24700" y="1008500"/>
            <a:chExt cx="1929000" cy="2312100"/>
          </a:xfrm>
        </p:grpSpPr>
        <p:sp>
          <p:nvSpPr>
            <p:cNvPr id="232" name="Google Shape;232;p38"/>
            <p:cNvSpPr/>
            <p:nvPr/>
          </p:nvSpPr>
          <p:spPr>
            <a:xfrm>
              <a:off x="90775" y="1008500"/>
              <a:ext cx="1802400" cy="23121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38"/>
            <p:cNvPicPr preferRelativeResize="0"/>
            <p:nvPr/>
          </p:nvPicPr>
          <p:blipFill>
            <a:blip r:embed="rId4">
              <a:alphaModFix/>
            </a:blip>
            <a:stretch>
              <a:fillRect/>
            </a:stretch>
          </p:blipFill>
          <p:spPr>
            <a:xfrm>
              <a:off x="170000" y="1109225"/>
              <a:ext cx="1612200" cy="1076796"/>
            </a:xfrm>
            <a:prstGeom prst="rect">
              <a:avLst/>
            </a:prstGeom>
            <a:noFill/>
            <a:ln>
              <a:noFill/>
            </a:ln>
          </p:spPr>
        </p:pic>
        <p:sp>
          <p:nvSpPr>
            <p:cNvPr id="234" name="Google Shape;234;p38"/>
            <p:cNvSpPr txBox="1"/>
            <p:nvPr/>
          </p:nvSpPr>
          <p:spPr>
            <a:xfrm>
              <a:off x="24700" y="2251563"/>
              <a:ext cx="1929000" cy="10314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t>カセットボンベ2本セットし、</a:t>
              </a:r>
              <a:r>
                <a:rPr lang="ja" sz="1100">
                  <a:solidFill>
                    <a:srgbClr val="2B383F"/>
                  </a:solidFill>
                  <a:latin typeface="Meiryo"/>
                  <a:ea typeface="Meiryo"/>
                  <a:cs typeface="Meiryo"/>
                  <a:sym typeface="Meiryo"/>
                </a:rPr>
                <a:t>操作レバーを“解除”から“固定”にスライドさせて、ボンベカバーを閉じます。</a:t>
              </a:r>
              <a:endParaRPr sz="1100"/>
            </a:p>
          </p:txBody>
        </p:sp>
      </p:grpSp>
      <p:sp>
        <p:nvSpPr>
          <p:cNvPr id="235" name="Google Shape;235;p38"/>
          <p:cNvSpPr txBox="1"/>
          <p:nvPr/>
        </p:nvSpPr>
        <p:spPr>
          <a:xfrm>
            <a:off x="453950" y="3788850"/>
            <a:ext cx="61674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900"/>
              </a:spcAft>
              <a:buNone/>
            </a:pPr>
            <a:r>
              <a:rPr lang="ja" sz="1800">
                <a:solidFill>
                  <a:schemeClr val="dk2"/>
                </a:solidFill>
              </a:rPr>
              <a:t>参考　　https://www.honda.co.jp/generator/special/</a:t>
            </a:r>
            <a:endParaRPr sz="1600"/>
          </a:p>
        </p:txBody>
      </p:sp>
      <p:grpSp>
        <p:nvGrpSpPr>
          <p:cNvPr id="236" name="Google Shape;236;p38"/>
          <p:cNvGrpSpPr/>
          <p:nvPr/>
        </p:nvGrpSpPr>
        <p:grpSpPr>
          <a:xfrm>
            <a:off x="2168738" y="1094775"/>
            <a:ext cx="1576200" cy="2284200"/>
            <a:chOff x="2065600" y="1008500"/>
            <a:chExt cx="1576200" cy="2284200"/>
          </a:xfrm>
        </p:grpSpPr>
        <p:sp>
          <p:nvSpPr>
            <p:cNvPr id="237" name="Google Shape;237;p38"/>
            <p:cNvSpPr/>
            <p:nvPr/>
          </p:nvSpPr>
          <p:spPr>
            <a:xfrm>
              <a:off x="2089600" y="1008500"/>
              <a:ext cx="1536300" cy="2284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 name="Google Shape;238;p38"/>
            <p:cNvPicPr preferRelativeResize="0"/>
            <p:nvPr/>
          </p:nvPicPr>
          <p:blipFill rotWithShape="1">
            <a:blip r:embed="rId5">
              <a:alphaModFix/>
            </a:blip>
            <a:srcRect l="18962"/>
            <a:stretch/>
          </p:blipFill>
          <p:spPr>
            <a:xfrm>
              <a:off x="2174525" y="1109225"/>
              <a:ext cx="1358350" cy="1119522"/>
            </a:xfrm>
            <a:prstGeom prst="rect">
              <a:avLst/>
            </a:prstGeom>
            <a:noFill/>
            <a:ln>
              <a:noFill/>
            </a:ln>
          </p:spPr>
        </p:pic>
        <p:sp>
          <p:nvSpPr>
            <p:cNvPr id="239" name="Google Shape;239;p38"/>
            <p:cNvSpPr txBox="1"/>
            <p:nvPr/>
          </p:nvSpPr>
          <p:spPr>
            <a:xfrm>
              <a:off x="2065600" y="2343550"/>
              <a:ext cx="15762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2B383F"/>
                  </a:solidFill>
                  <a:latin typeface="Meiryo"/>
                  <a:ea typeface="Meiryo"/>
                  <a:cs typeface="Meiryo"/>
                  <a:sym typeface="Meiryo"/>
                </a:rPr>
                <a:t>エンジンスイッチを“運転”の位置にあわせます。</a:t>
              </a:r>
              <a:endParaRPr sz="1100"/>
            </a:p>
          </p:txBody>
        </p:sp>
      </p:grpSp>
      <p:grpSp>
        <p:nvGrpSpPr>
          <p:cNvPr id="240" name="Google Shape;240;p38"/>
          <p:cNvGrpSpPr/>
          <p:nvPr/>
        </p:nvGrpSpPr>
        <p:grpSpPr>
          <a:xfrm>
            <a:off x="4024250" y="1094775"/>
            <a:ext cx="1541425" cy="2284200"/>
            <a:chOff x="3933275" y="1008500"/>
            <a:chExt cx="1541425" cy="2284200"/>
          </a:xfrm>
        </p:grpSpPr>
        <p:sp>
          <p:nvSpPr>
            <p:cNvPr id="241" name="Google Shape;241;p38"/>
            <p:cNvSpPr/>
            <p:nvPr/>
          </p:nvSpPr>
          <p:spPr>
            <a:xfrm>
              <a:off x="3933275" y="1008500"/>
              <a:ext cx="1489800" cy="2284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p38"/>
            <p:cNvPicPr preferRelativeResize="0"/>
            <p:nvPr/>
          </p:nvPicPr>
          <p:blipFill rotWithShape="1">
            <a:blip r:embed="rId6">
              <a:alphaModFix/>
            </a:blip>
            <a:srcRect l="19113"/>
            <a:stretch/>
          </p:blipFill>
          <p:spPr>
            <a:xfrm>
              <a:off x="3995300" y="1109225"/>
              <a:ext cx="1358350" cy="1119522"/>
            </a:xfrm>
            <a:prstGeom prst="rect">
              <a:avLst/>
            </a:prstGeom>
            <a:noFill/>
            <a:ln>
              <a:noFill/>
            </a:ln>
          </p:spPr>
        </p:pic>
        <p:sp>
          <p:nvSpPr>
            <p:cNvPr id="243" name="Google Shape;243;p38"/>
            <p:cNvSpPr txBox="1"/>
            <p:nvPr/>
          </p:nvSpPr>
          <p:spPr>
            <a:xfrm>
              <a:off x="3938400" y="2258950"/>
              <a:ext cx="1536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2B383F"/>
                  </a:solidFill>
                  <a:latin typeface="Meiryo"/>
                  <a:ea typeface="Meiryo"/>
                  <a:cs typeface="Meiryo"/>
                  <a:sym typeface="Meiryo"/>
                </a:rPr>
                <a:t>始動グリップを静かに引いて重くなるところで止め、勢いよく引っ張ります。</a:t>
              </a:r>
              <a:endParaRPr sz="1100"/>
            </a:p>
          </p:txBody>
        </p:sp>
      </p:grpSp>
      <p:grpSp>
        <p:nvGrpSpPr>
          <p:cNvPr id="244" name="Google Shape;244;p38"/>
          <p:cNvGrpSpPr/>
          <p:nvPr/>
        </p:nvGrpSpPr>
        <p:grpSpPr>
          <a:xfrm>
            <a:off x="5849500" y="1088025"/>
            <a:ext cx="1489800" cy="2297700"/>
            <a:chOff x="5676900" y="1022900"/>
            <a:chExt cx="1489800" cy="2297700"/>
          </a:xfrm>
        </p:grpSpPr>
        <p:sp>
          <p:nvSpPr>
            <p:cNvPr id="245" name="Google Shape;245;p38"/>
            <p:cNvSpPr/>
            <p:nvPr/>
          </p:nvSpPr>
          <p:spPr>
            <a:xfrm>
              <a:off x="5700050" y="1022900"/>
              <a:ext cx="1438200" cy="2284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38"/>
            <p:cNvPicPr preferRelativeResize="0"/>
            <p:nvPr/>
          </p:nvPicPr>
          <p:blipFill rotWithShape="1">
            <a:blip r:embed="rId7">
              <a:alphaModFix/>
            </a:blip>
            <a:srcRect l="16630" r="11715"/>
            <a:stretch/>
          </p:blipFill>
          <p:spPr>
            <a:xfrm>
              <a:off x="5823075" y="1109225"/>
              <a:ext cx="1203254" cy="1119525"/>
            </a:xfrm>
            <a:prstGeom prst="rect">
              <a:avLst/>
            </a:prstGeom>
            <a:noFill/>
            <a:ln>
              <a:noFill/>
            </a:ln>
          </p:spPr>
        </p:pic>
        <p:sp>
          <p:nvSpPr>
            <p:cNvPr id="247" name="Google Shape;247;p38"/>
            <p:cNvSpPr txBox="1"/>
            <p:nvPr/>
          </p:nvSpPr>
          <p:spPr>
            <a:xfrm>
              <a:off x="5676900" y="2289200"/>
              <a:ext cx="14898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2B383F"/>
                  </a:solidFill>
                  <a:latin typeface="Meiryo"/>
                  <a:ea typeface="Meiryo"/>
                  <a:cs typeface="Meiryo"/>
                  <a:sym typeface="Meiryo"/>
                </a:rPr>
                <a:t>接続電気機器のスイッチが切られていることを確認し、コンセントへプラグを差し込みます。</a:t>
              </a:r>
              <a:endParaRPr sz="1100"/>
            </a:p>
          </p:txBody>
        </p:sp>
      </p:grpSp>
      <p:grpSp>
        <p:nvGrpSpPr>
          <p:cNvPr id="248" name="Google Shape;248;p38"/>
          <p:cNvGrpSpPr/>
          <p:nvPr/>
        </p:nvGrpSpPr>
        <p:grpSpPr>
          <a:xfrm>
            <a:off x="7610250" y="1016175"/>
            <a:ext cx="1489800" cy="2324675"/>
            <a:chOff x="7368900" y="1022925"/>
            <a:chExt cx="1489800" cy="2324675"/>
          </a:xfrm>
        </p:grpSpPr>
        <p:sp>
          <p:nvSpPr>
            <p:cNvPr id="249" name="Google Shape;249;p38"/>
            <p:cNvSpPr/>
            <p:nvPr/>
          </p:nvSpPr>
          <p:spPr>
            <a:xfrm>
              <a:off x="7368900" y="1022925"/>
              <a:ext cx="1438200" cy="2284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38"/>
            <p:cNvPicPr preferRelativeResize="0"/>
            <p:nvPr/>
          </p:nvPicPr>
          <p:blipFill rotWithShape="1">
            <a:blip r:embed="rId8">
              <a:alphaModFix/>
            </a:blip>
            <a:srcRect l="16476" r="9999"/>
            <a:stretch/>
          </p:blipFill>
          <p:spPr>
            <a:xfrm>
              <a:off x="7487376" y="1110325"/>
              <a:ext cx="1234755" cy="1119525"/>
            </a:xfrm>
            <a:prstGeom prst="rect">
              <a:avLst/>
            </a:prstGeom>
            <a:noFill/>
            <a:ln>
              <a:noFill/>
            </a:ln>
          </p:spPr>
        </p:pic>
        <p:sp>
          <p:nvSpPr>
            <p:cNvPr id="251" name="Google Shape;251;p38"/>
            <p:cNvSpPr txBox="1"/>
            <p:nvPr/>
          </p:nvSpPr>
          <p:spPr>
            <a:xfrm>
              <a:off x="7368900" y="2316200"/>
              <a:ext cx="14898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2B383F"/>
                  </a:solidFill>
                  <a:latin typeface="Meiryo"/>
                  <a:ea typeface="Meiryo"/>
                  <a:cs typeface="Meiryo"/>
                  <a:sym typeface="Meiryo"/>
                </a:rPr>
                <a:t>電気機器のスイッチを入れます。正常運転の場合は、出力表示灯（緑）が点灯し続けます。</a:t>
              </a:r>
              <a:endParaRPr sz="1100"/>
            </a:p>
          </p:txBody>
        </p:sp>
      </p:grpSp>
      <p:sp>
        <p:nvSpPr>
          <p:cNvPr id="252" name="Google Shape;252;p38"/>
          <p:cNvSpPr/>
          <p:nvPr/>
        </p:nvSpPr>
        <p:spPr>
          <a:xfrm>
            <a:off x="1914025" y="1991750"/>
            <a:ext cx="247500" cy="317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8"/>
          <p:cNvSpPr/>
          <p:nvPr/>
        </p:nvSpPr>
        <p:spPr>
          <a:xfrm>
            <a:off x="3752150" y="1991750"/>
            <a:ext cx="247500" cy="317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8"/>
          <p:cNvSpPr/>
          <p:nvPr/>
        </p:nvSpPr>
        <p:spPr>
          <a:xfrm>
            <a:off x="5590263" y="1991750"/>
            <a:ext cx="247500" cy="317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8"/>
          <p:cNvSpPr/>
          <p:nvPr/>
        </p:nvSpPr>
        <p:spPr>
          <a:xfrm>
            <a:off x="7351025" y="2006175"/>
            <a:ext cx="247500" cy="317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txBox="1"/>
          <p:nvPr/>
        </p:nvSpPr>
        <p:spPr>
          <a:xfrm>
            <a:off x="75650" y="622250"/>
            <a:ext cx="3639000" cy="461700"/>
          </a:xfrm>
          <a:prstGeom prst="rect">
            <a:avLst/>
          </a:prstGeom>
          <a:noFill/>
          <a:ln>
            <a:noFill/>
          </a:ln>
        </p:spPr>
        <p:txBody>
          <a:bodyPr spcFirstLastPara="1" wrap="square" lIns="91425" tIns="91425" rIns="91425" bIns="91425" anchor="t" anchorCtr="0">
            <a:spAutoFit/>
          </a:bodyPr>
          <a:lstStyle/>
          <a:p>
            <a:pPr marL="0" lvl="0" indent="0" algn="l" rtl="0">
              <a:lnSpc>
                <a:spcPct val="207692"/>
              </a:lnSpc>
              <a:spcBef>
                <a:spcPts val="0"/>
              </a:spcBef>
              <a:spcAft>
                <a:spcPts val="3800"/>
              </a:spcAft>
              <a:buNone/>
            </a:pPr>
            <a:r>
              <a:rPr lang="ja" sz="1800" b="1">
                <a:solidFill>
                  <a:srgbClr val="2B383F"/>
                </a:solidFill>
                <a:latin typeface="Meiryo"/>
                <a:ea typeface="Meiryo"/>
                <a:cs typeface="Meiryo"/>
                <a:sym typeface="Meiryo"/>
              </a:rPr>
              <a:t>発電機の始動方法</a:t>
            </a:r>
            <a:endParaRPr sz="2000"/>
          </a:p>
        </p:txBody>
      </p:sp>
      <p:sp>
        <p:nvSpPr>
          <p:cNvPr id="257" name="Google Shape;257;p38"/>
          <p:cNvSpPr txBox="1">
            <a:spLocks noGrp="1"/>
          </p:cNvSpPr>
          <p:nvPr>
            <p:ph type="title"/>
          </p:nvPr>
        </p:nvSpPr>
        <p:spPr>
          <a:xfrm>
            <a:off x="830413" y="1367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ガスパワー発電機の操作方法</a:t>
            </a:r>
            <a:endParaRPr>
              <a:solidFill>
                <a:srgbClr val="FF99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Google Shape;262;p39"/>
          <p:cNvSpPr txBox="1"/>
          <p:nvPr/>
        </p:nvSpPr>
        <p:spPr>
          <a:xfrm>
            <a:off x="379000" y="3618000"/>
            <a:ext cx="59958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900"/>
              </a:spcAft>
              <a:buNone/>
            </a:pPr>
            <a:r>
              <a:rPr lang="ja" sz="1800">
                <a:solidFill>
                  <a:schemeClr val="dk2"/>
                </a:solidFill>
              </a:rPr>
              <a:t>参考　　https://www.honda.co.jp/generator/special/</a:t>
            </a:r>
            <a:endParaRPr sz="1600"/>
          </a:p>
        </p:txBody>
      </p:sp>
      <p:sp>
        <p:nvSpPr>
          <p:cNvPr id="263" name="Google Shape;263;p39"/>
          <p:cNvSpPr txBox="1"/>
          <p:nvPr/>
        </p:nvSpPr>
        <p:spPr>
          <a:xfrm>
            <a:off x="102450" y="782975"/>
            <a:ext cx="2313000" cy="461700"/>
          </a:xfrm>
          <a:prstGeom prst="rect">
            <a:avLst/>
          </a:prstGeom>
          <a:noFill/>
          <a:ln>
            <a:noFill/>
          </a:ln>
        </p:spPr>
        <p:txBody>
          <a:bodyPr spcFirstLastPara="1" wrap="square" lIns="91425" tIns="91425" rIns="91425" bIns="91425" anchor="t" anchorCtr="0">
            <a:spAutoFit/>
          </a:bodyPr>
          <a:lstStyle/>
          <a:p>
            <a:pPr marL="0" lvl="0" indent="0" algn="l" rtl="0">
              <a:lnSpc>
                <a:spcPct val="207692"/>
              </a:lnSpc>
              <a:spcBef>
                <a:spcPts val="0"/>
              </a:spcBef>
              <a:spcAft>
                <a:spcPts val="3800"/>
              </a:spcAft>
              <a:buNone/>
            </a:pPr>
            <a:r>
              <a:rPr lang="ja" sz="1800" b="1">
                <a:solidFill>
                  <a:srgbClr val="2B383F"/>
                </a:solidFill>
                <a:latin typeface="Meiryo"/>
                <a:ea typeface="Meiryo"/>
                <a:cs typeface="Meiryo"/>
                <a:sym typeface="Meiryo"/>
              </a:rPr>
              <a:t>発電機の停止方法</a:t>
            </a:r>
            <a:endParaRPr sz="500"/>
          </a:p>
        </p:txBody>
      </p:sp>
      <p:grpSp>
        <p:nvGrpSpPr>
          <p:cNvPr id="264" name="Google Shape;264;p39"/>
          <p:cNvGrpSpPr/>
          <p:nvPr/>
        </p:nvGrpSpPr>
        <p:grpSpPr>
          <a:xfrm>
            <a:off x="316775" y="1342750"/>
            <a:ext cx="6878225" cy="1416000"/>
            <a:chOff x="204225" y="3644200"/>
            <a:chExt cx="6878225" cy="1416000"/>
          </a:xfrm>
        </p:grpSpPr>
        <p:sp>
          <p:nvSpPr>
            <p:cNvPr id="265" name="Google Shape;265;p39"/>
            <p:cNvSpPr/>
            <p:nvPr/>
          </p:nvSpPr>
          <p:spPr>
            <a:xfrm>
              <a:off x="4011350" y="3644200"/>
              <a:ext cx="3071100" cy="14160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9"/>
            <p:cNvSpPr/>
            <p:nvPr/>
          </p:nvSpPr>
          <p:spPr>
            <a:xfrm>
              <a:off x="204225" y="3644200"/>
              <a:ext cx="3071100" cy="14160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39"/>
            <p:cNvPicPr preferRelativeResize="0"/>
            <p:nvPr/>
          </p:nvPicPr>
          <p:blipFill rotWithShape="1">
            <a:blip r:embed="rId4">
              <a:alphaModFix/>
            </a:blip>
            <a:srcRect l="19029" r="13320"/>
            <a:stretch/>
          </p:blipFill>
          <p:spPr>
            <a:xfrm>
              <a:off x="311709" y="3746050"/>
              <a:ext cx="1197329" cy="1179975"/>
            </a:xfrm>
            <a:prstGeom prst="rect">
              <a:avLst/>
            </a:prstGeom>
            <a:noFill/>
            <a:ln>
              <a:noFill/>
            </a:ln>
          </p:spPr>
        </p:pic>
        <p:pic>
          <p:nvPicPr>
            <p:cNvPr id="268" name="Google Shape;268;p39"/>
            <p:cNvPicPr preferRelativeResize="0"/>
            <p:nvPr/>
          </p:nvPicPr>
          <p:blipFill rotWithShape="1">
            <a:blip r:embed="rId5">
              <a:alphaModFix/>
            </a:blip>
            <a:srcRect l="17767" r="14751"/>
            <a:stretch/>
          </p:blipFill>
          <p:spPr>
            <a:xfrm>
              <a:off x="4147337" y="3743470"/>
              <a:ext cx="1197325" cy="1185127"/>
            </a:xfrm>
            <a:prstGeom prst="rect">
              <a:avLst/>
            </a:prstGeom>
            <a:noFill/>
            <a:ln>
              <a:noFill/>
            </a:ln>
          </p:spPr>
        </p:pic>
        <p:sp>
          <p:nvSpPr>
            <p:cNvPr id="269" name="Google Shape;269;p39"/>
            <p:cNvSpPr txBox="1"/>
            <p:nvPr/>
          </p:nvSpPr>
          <p:spPr>
            <a:xfrm>
              <a:off x="1603550" y="3851800"/>
              <a:ext cx="16263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2B383F"/>
                  </a:solidFill>
                  <a:latin typeface="Meiryo"/>
                  <a:ea typeface="Meiryo"/>
                  <a:cs typeface="Meiryo"/>
                  <a:sym typeface="Meiryo"/>
                </a:rPr>
                <a:t>接続電気機器のスイッチが切られていることを確認し、コンセントから使用機器のプラグを抜きます。</a:t>
              </a:r>
              <a:endParaRPr sz="1100"/>
            </a:p>
          </p:txBody>
        </p:sp>
        <p:sp>
          <p:nvSpPr>
            <p:cNvPr id="270" name="Google Shape;270;p39"/>
            <p:cNvSpPr txBox="1"/>
            <p:nvPr/>
          </p:nvSpPr>
          <p:spPr>
            <a:xfrm>
              <a:off x="5590275" y="4021150"/>
              <a:ext cx="1489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2B383F"/>
                  </a:solidFill>
                  <a:latin typeface="Meiryo"/>
                  <a:ea typeface="Meiryo"/>
                  <a:cs typeface="Meiryo"/>
                  <a:sym typeface="Meiryo"/>
                </a:rPr>
                <a:t>エンジンスイッチを“停止”の位置にあわせます。</a:t>
              </a:r>
              <a:endParaRPr sz="1100"/>
            </a:p>
          </p:txBody>
        </p:sp>
        <p:sp>
          <p:nvSpPr>
            <p:cNvPr id="271" name="Google Shape;271;p39"/>
            <p:cNvSpPr/>
            <p:nvPr/>
          </p:nvSpPr>
          <p:spPr>
            <a:xfrm>
              <a:off x="3587575" y="4208650"/>
              <a:ext cx="247500" cy="317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39"/>
          <p:cNvSpPr txBox="1">
            <a:spLocks noGrp="1"/>
          </p:cNvSpPr>
          <p:nvPr>
            <p:ph type="title"/>
          </p:nvPr>
        </p:nvSpPr>
        <p:spPr>
          <a:xfrm>
            <a:off x="830413" y="1367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ガスパワー発電機の操作方法</a:t>
            </a:r>
            <a:endParaRPr>
              <a:solidFill>
                <a:srgbClr val="FF99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東京電力への登録と問い合わせ</a:t>
            </a:r>
            <a:endParaRPr>
              <a:solidFill>
                <a:srgbClr val="FF9900"/>
              </a:solidFill>
            </a:endParaRPr>
          </a:p>
        </p:txBody>
      </p:sp>
      <p:sp>
        <p:nvSpPr>
          <p:cNvPr id="278" name="Google Shape;278;p40"/>
          <p:cNvSpPr txBox="1">
            <a:spLocks noGrp="1"/>
          </p:cNvSpPr>
          <p:nvPr>
            <p:ph type="body" idx="1"/>
          </p:nvPr>
        </p:nvSpPr>
        <p:spPr>
          <a:xfrm>
            <a:off x="793825" y="795950"/>
            <a:ext cx="7894500" cy="368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在宅人工呼吸器をご使用の方は、「東京電力への登録希望者調査票」を</a:t>
            </a:r>
            <a:endParaRPr/>
          </a:p>
          <a:p>
            <a:pPr marL="0" lvl="0" indent="0" algn="l" rtl="0">
              <a:spcBef>
                <a:spcPts val="1200"/>
              </a:spcBef>
              <a:spcAft>
                <a:spcPts val="0"/>
              </a:spcAft>
              <a:buNone/>
            </a:pPr>
            <a:r>
              <a:rPr lang="ja"/>
              <a:t>区→東京都を通じ、東京電力に提供し受け持ち支社で登録されます。</a:t>
            </a:r>
            <a:endParaRPr/>
          </a:p>
          <a:p>
            <a:pPr marL="0" lvl="0" indent="0" algn="l" rtl="0">
              <a:spcBef>
                <a:spcPts val="1200"/>
              </a:spcBef>
              <a:spcAft>
                <a:spcPts val="0"/>
              </a:spcAft>
              <a:buClr>
                <a:schemeClr val="dk1"/>
              </a:buClr>
              <a:buSzPts val="1100"/>
              <a:buFont typeface="Arial"/>
              <a:buNone/>
            </a:pPr>
            <a:r>
              <a:rPr lang="ja"/>
              <a:t> 他の電力会社を利用されている方も、同様に東京電力に登録できます。</a:t>
            </a:r>
            <a:endParaRPr/>
          </a:p>
          <a:p>
            <a:pPr marL="0" lvl="0" indent="0" algn="l" rtl="0">
              <a:spcBef>
                <a:spcPts val="1200"/>
              </a:spcBef>
              <a:spcAft>
                <a:spcPts val="1200"/>
              </a:spcAft>
              <a:buClr>
                <a:schemeClr val="dk1"/>
              </a:buClr>
              <a:buSzPts val="1100"/>
              <a:buFont typeface="Arial"/>
              <a:buNone/>
            </a:pPr>
            <a:r>
              <a:rPr lang="ja"/>
              <a:t>自宅で人工呼吸器等の医療機器をご使用されており、バッテリー等の代替電源がない場合、東京電力が保有している小型発電機等を借りる事も可能です。お近くのカスタマーセンターに問い合わせして下さい。</a:t>
            </a:r>
            <a:endParaRPr>
              <a:solidFill>
                <a:srgbClr val="434343"/>
              </a:solidFill>
            </a:endParaRPr>
          </a:p>
        </p:txBody>
      </p:sp>
      <p:sp>
        <p:nvSpPr>
          <p:cNvPr id="279" name="Google Shape;279;p40"/>
          <p:cNvSpPr txBox="1"/>
          <p:nvPr/>
        </p:nvSpPr>
        <p:spPr>
          <a:xfrm>
            <a:off x="2281525" y="3420975"/>
            <a:ext cx="50796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a:t>https://www.tepco.co.jp/pg/user/contact.html</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793813" y="75288"/>
            <a:ext cx="5995800" cy="548100"/>
          </a:xfrm>
          <a:prstGeom prst="rect">
            <a:avLst/>
          </a:prstGeom>
          <a:ln w="9525" cap="flat" cmpd="sng">
            <a:solidFill>
              <a:schemeClr val="accent4"/>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u="sng">
                <a:solidFill>
                  <a:schemeClr val="hlink"/>
                </a:solidFill>
                <a:hlinkClick r:id="rId4"/>
              </a:rPr>
              <a:t>避難行動要支援者名簿</a:t>
            </a:r>
            <a:r>
              <a:rPr lang="ja">
                <a:solidFill>
                  <a:srgbClr val="FF9900"/>
                </a:solidFill>
              </a:rPr>
              <a:t>への登録</a:t>
            </a:r>
            <a:endParaRPr>
              <a:solidFill>
                <a:srgbClr val="FF9900"/>
              </a:solidFill>
            </a:endParaRPr>
          </a:p>
        </p:txBody>
      </p:sp>
      <p:sp>
        <p:nvSpPr>
          <p:cNvPr id="285" name="Google Shape;285;p41"/>
          <p:cNvSpPr txBox="1">
            <a:spLocks noGrp="1"/>
          </p:cNvSpPr>
          <p:nvPr>
            <p:ph type="body" idx="1"/>
          </p:nvPr>
        </p:nvSpPr>
        <p:spPr>
          <a:xfrm>
            <a:off x="390525" y="724525"/>
            <a:ext cx="8456700" cy="3682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ja"/>
              <a:t>平成25年の災害対策基本法の改正により、全国の自治体が「避難行動要支援者名簿」の策定を義務づけられました。</a:t>
            </a:r>
            <a:endParaRPr/>
          </a:p>
          <a:p>
            <a:pPr marL="0" lvl="0" indent="0" algn="l" rtl="0">
              <a:spcBef>
                <a:spcPts val="1200"/>
              </a:spcBef>
              <a:spcAft>
                <a:spcPts val="0"/>
              </a:spcAft>
              <a:buClr>
                <a:schemeClr val="dk1"/>
              </a:buClr>
              <a:buSzPts val="1100"/>
              <a:buFont typeface="Arial"/>
              <a:buNone/>
            </a:pPr>
            <a:r>
              <a:rPr lang="ja"/>
              <a:t>【目的】災害時に自力で避難することができない方の身体・生命を守ること</a:t>
            </a:r>
            <a:endParaRPr/>
          </a:p>
          <a:p>
            <a:pPr marL="0" lvl="0" indent="0" algn="l" rtl="0">
              <a:spcBef>
                <a:spcPts val="1200"/>
              </a:spcBef>
              <a:spcAft>
                <a:spcPts val="0"/>
              </a:spcAft>
              <a:buNone/>
            </a:pPr>
            <a:r>
              <a:rPr lang="ja"/>
              <a:t>名簿はご本人の同意に基づいて平常時から所轄の各警察署、所轄の各消防署、担当地域の消防団、担当地域の民生委員、町会（自主防災組織）、地域包括支援センターに名簿を提供し、平常時は、避難行動要支援者の所在を確認、把握に努め見守りや声かけに活用する。</a:t>
            </a:r>
            <a:endParaRPr/>
          </a:p>
          <a:p>
            <a:pPr marL="0" lvl="0" indent="0" algn="l" rtl="0">
              <a:spcBef>
                <a:spcPts val="1200"/>
              </a:spcBef>
              <a:spcAft>
                <a:spcPts val="0"/>
              </a:spcAft>
              <a:buClr>
                <a:schemeClr val="dk1"/>
              </a:buClr>
              <a:buSzPts val="1100"/>
              <a:buFont typeface="Arial"/>
              <a:buNone/>
            </a:pPr>
            <a:r>
              <a:rPr lang="ja"/>
              <a:t>災害時は、可能な限りの情報収集や伝達、避難行動要支援者の</a:t>
            </a:r>
            <a:endParaRPr/>
          </a:p>
          <a:p>
            <a:pPr marL="0" lvl="0" indent="0" algn="l" rtl="0">
              <a:spcBef>
                <a:spcPts val="1200"/>
              </a:spcBef>
              <a:spcAft>
                <a:spcPts val="1200"/>
              </a:spcAft>
              <a:buClr>
                <a:schemeClr val="dk1"/>
              </a:buClr>
              <a:buSzPts val="1100"/>
              <a:buFont typeface="Arial"/>
              <a:buNone/>
            </a:pPr>
            <a:r>
              <a:rPr lang="ja"/>
              <a:t>安否確認や避難誘導救出、救助活動などが行えるように活用する。</a:t>
            </a:r>
            <a:endParaRPr sz="1600"/>
          </a:p>
        </p:txBody>
      </p:sp>
      <p:sp>
        <p:nvSpPr>
          <p:cNvPr id="286" name="Google Shape;286;p41"/>
          <p:cNvSpPr/>
          <p:nvPr/>
        </p:nvSpPr>
        <p:spPr>
          <a:xfrm>
            <a:off x="382200" y="724525"/>
            <a:ext cx="8456700" cy="1237500"/>
          </a:xfrm>
          <a:prstGeom prst="roundRect">
            <a:avLst>
              <a:gd name="adj" fmla="val 16667"/>
            </a:avLst>
          </a:prstGeom>
          <a:no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787675" y="0"/>
            <a:ext cx="6405600"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2820">
                <a:solidFill>
                  <a:srgbClr val="38761D"/>
                </a:solidFill>
              </a:rPr>
              <a:t>　　　　　　</a:t>
            </a:r>
            <a:r>
              <a:rPr lang="ja" sz="2520">
                <a:solidFill>
                  <a:srgbClr val="38761D"/>
                </a:solidFill>
              </a:rPr>
              <a:t>　目　次</a:t>
            </a:r>
            <a:endParaRPr sz="2820">
              <a:solidFill>
                <a:srgbClr val="38761D"/>
              </a:solidFill>
            </a:endParaRPr>
          </a:p>
        </p:txBody>
      </p:sp>
      <p:sp>
        <p:nvSpPr>
          <p:cNvPr id="67" name="Google Shape;67;p15"/>
          <p:cNvSpPr txBox="1">
            <a:spLocks noGrp="1"/>
          </p:cNvSpPr>
          <p:nvPr>
            <p:ph type="body" idx="1"/>
          </p:nvPr>
        </p:nvSpPr>
        <p:spPr>
          <a:xfrm>
            <a:off x="1692175" y="973325"/>
            <a:ext cx="6871500" cy="3335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ja">
                <a:solidFill>
                  <a:srgbClr val="434343"/>
                </a:solidFill>
              </a:rPr>
              <a:t>　はじめに・・・・・・・・・・・・・・・・・・・・　１</a:t>
            </a:r>
            <a:endParaRPr>
              <a:solidFill>
                <a:srgbClr val="434343"/>
              </a:solidFill>
            </a:endParaRPr>
          </a:p>
          <a:p>
            <a:pPr marL="0" lvl="0" indent="0" algn="l" rtl="0">
              <a:spcBef>
                <a:spcPts val="0"/>
              </a:spcBef>
              <a:spcAft>
                <a:spcPts val="0"/>
              </a:spcAft>
              <a:buNone/>
            </a:pPr>
            <a:r>
              <a:rPr lang="ja">
                <a:solidFill>
                  <a:srgbClr val="434343"/>
                </a:solidFill>
              </a:rPr>
              <a:t>　東京都の災害リスクと概要・・・・・・・・・・・・　５</a:t>
            </a:r>
            <a:endParaRPr>
              <a:solidFill>
                <a:srgbClr val="434343"/>
              </a:solidFill>
            </a:endParaRPr>
          </a:p>
          <a:p>
            <a:pPr marL="0" lvl="0" indent="0" algn="l" rtl="0">
              <a:spcBef>
                <a:spcPts val="0"/>
              </a:spcBef>
              <a:spcAft>
                <a:spcPts val="0"/>
              </a:spcAft>
              <a:buNone/>
            </a:pPr>
            <a:r>
              <a:rPr lang="ja">
                <a:solidFill>
                  <a:srgbClr val="434343"/>
                </a:solidFill>
              </a:rPr>
              <a:t>　在宅人工呼吸器の災害対策・・・・・・・・・・・・　７</a:t>
            </a:r>
            <a:endParaRPr>
              <a:solidFill>
                <a:srgbClr val="434343"/>
              </a:solidFill>
            </a:endParaRPr>
          </a:p>
          <a:p>
            <a:pPr marL="0" lvl="0" indent="0" algn="l" rtl="0">
              <a:spcBef>
                <a:spcPts val="0"/>
              </a:spcBef>
              <a:spcAft>
                <a:spcPts val="0"/>
              </a:spcAft>
              <a:buNone/>
            </a:pPr>
            <a:r>
              <a:rPr lang="ja">
                <a:solidFill>
                  <a:srgbClr val="434343"/>
                </a:solidFill>
              </a:rPr>
              <a:t>　非常用電源の種類・・・・・・・・・・・・・・・・２２</a:t>
            </a:r>
            <a:endParaRPr>
              <a:solidFill>
                <a:srgbClr val="434343"/>
              </a:solidFill>
            </a:endParaRPr>
          </a:p>
          <a:p>
            <a:pPr marL="0" lvl="0" indent="0" algn="l" rtl="0">
              <a:spcBef>
                <a:spcPts val="0"/>
              </a:spcBef>
              <a:spcAft>
                <a:spcPts val="0"/>
              </a:spcAft>
              <a:buNone/>
            </a:pPr>
            <a:r>
              <a:rPr lang="ja">
                <a:solidFill>
                  <a:srgbClr val="434343"/>
                </a:solidFill>
              </a:rPr>
              <a:t>　避難行動要支援者名簿への登録・・・・・・・・・・２９</a:t>
            </a:r>
            <a:endParaRPr>
              <a:solidFill>
                <a:srgbClr val="434343"/>
              </a:solidFill>
            </a:endParaRPr>
          </a:p>
          <a:p>
            <a:pPr marL="0" lvl="0" indent="0" algn="l" rtl="0">
              <a:spcBef>
                <a:spcPts val="0"/>
              </a:spcBef>
              <a:spcAft>
                <a:spcPts val="0"/>
              </a:spcAft>
              <a:buNone/>
            </a:pPr>
            <a:r>
              <a:rPr lang="ja">
                <a:solidFill>
                  <a:srgbClr val="434343"/>
                </a:solidFill>
              </a:rPr>
              <a:t>　在宅酸素の災害対策・・・・・・・・・・・・・・・３２</a:t>
            </a:r>
            <a:endParaRPr>
              <a:solidFill>
                <a:srgbClr val="434343"/>
              </a:solidFill>
            </a:endParaRPr>
          </a:p>
          <a:p>
            <a:pPr marL="0" lvl="0" indent="0" algn="l" rtl="0">
              <a:spcBef>
                <a:spcPts val="0"/>
              </a:spcBef>
              <a:spcAft>
                <a:spcPts val="0"/>
              </a:spcAft>
              <a:buNone/>
            </a:pPr>
            <a:r>
              <a:rPr lang="ja">
                <a:solidFill>
                  <a:srgbClr val="434343"/>
                </a:solidFill>
              </a:rPr>
              <a:t>　吸引器の災害対策・・・・・・・・・・・・・・・・３９</a:t>
            </a:r>
            <a:endParaRPr>
              <a:solidFill>
                <a:srgbClr val="434343"/>
              </a:solidFill>
            </a:endParaRPr>
          </a:p>
          <a:p>
            <a:pPr marL="0" lvl="0" indent="0" algn="l" rtl="0">
              <a:spcBef>
                <a:spcPts val="0"/>
              </a:spcBef>
              <a:spcAft>
                <a:spcPts val="0"/>
              </a:spcAft>
              <a:buNone/>
            </a:pPr>
            <a:r>
              <a:rPr lang="ja">
                <a:solidFill>
                  <a:srgbClr val="434343"/>
                </a:solidFill>
              </a:rPr>
              <a:t>　輸液ポンプの災害対策・・・・・・・・・・・・・・４４</a:t>
            </a:r>
            <a:endParaRPr>
              <a:solidFill>
                <a:srgbClr val="434343"/>
              </a:solidFill>
            </a:endParaRPr>
          </a:p>
          <a:p>
            <a:pPr marL="0" lvl="0" indent="0" algn="l" rtl="0">
              <a:spcBef>
                <a:spcPts val="0"/>
              </a:spcBef>
              <a:spcAft>
                <a:spcPts val="0"/>
              </a:spcAft>
              <a:buNone/>
            </a:pPr>
            <a:r>
              <a:rPr lang="ja">
                <a:solidFill>
                  <a:srgbClr val="434343"/>
                </a:solidFill>
              </a:rPr>
              <a:t>　エアマットの災害対策・・・・・・・・・・・・・・４７</a:t>
            </a:r>
            <a:endParaRPr>
              <a:solidFill>
                <a:srgbClr val="434343"/>
              </a:solidFill>
            </a:endParaRPr>
          </a:p>
          <a:p>
            <a:pPr marL="0" lvl="0" indent="0" algn="l" rtl="0">
              <a:spcBef>
                <a:spcPts val="0"/>
              </a:spcBef>
              <a:spcAft>
                <a:spcPts val="0"/>
              </a:spcAft>
              <a:buNone/>
            </a:pPr>
            <a:r>
              <a:rPr lang="ja">
                <a:solidFill>
                  <a:srgbClr val="434343"/>
                </a:solidFill>
              </a:rPr>
              <a:t>　電動ベッドの災害対策・・・・・・・・・・・・・・５０</a:t>
            </a:r>
            <a:endParaRPr>
              <a:solidFill>
                <a:srgbClr val="43434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
        <p:cNvGrpSpPr/>
        <p:nvPr/>
      </p:nvGrpSpPr>
      <p:grpSpPr>
        <a:xfrm>
          <a:off x="0" y="0"/>
          <a:ext cx="0" cy="0"/>
          <a:chOff x="0" y="0"/>
          <a:chExt cx="0" cy="0"/>
        </a:xfrm>
      </p:grpSpPr>
      <p:sp>
        <p:nvSpPr>
          <p:cNvPr id="291" name="Google Shape;291;p42"/>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避難行動要支援者名簿の対象者</a:t>
            </a:r>
            <a:endParaRPr>
              <a:solidFill>
                <a:srgbClr val="FF9900"/>
              </a:solidFill>
            </a:endParaRPr>
          </a:p>
        </p:txBody>
      </p:sp>
      <p:sp>
        <p:nvSpPr>
          <p:cNvPr id="292" name="Google Shape;292;p42"/>
          <p:cNvSpPr txBox="1">
            <a:spLocks noGrp="1"/>
          </p:cNvSpPr>
          <p:nvPr>
            <p:ph type="body" idx="1"/>
          </p:nvPr>
        </p:nvSpPr>
        <p:spPr>
          <a:xfrm>
            <a:off x="210650" y="623400"/>
            <a:ext cx="4240800" cy="33567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018"/>
              <a:buFont typeface="Arial"/>
              <a:buNone/>
            </a:pPr>
            <a:r>
              <a:rPr lang="ja" sz="1765"/>
              <a:t>台東区の例　</a:t>
            </a:r>
            <a:endParaRPr sz="1765"/>
          </a:p>
          <a:p>
            <a:pPr marL="0" lvl="0" indent="0" algn="l" rtl="0">
              <a:lnSpc>
                <a:spcPct val="105000"/>
              </a:lnSpc>
              <a:spcBef>
                <a:spcPts val="1200"/>
              </a:spcBef>
              <a:spcAft>
                <a:spcPts val="0"/>
              </a:spcAft>
              <a:buSzPts val="1018"/>
              <a:buNone/>
            </a:pPr>
            <a:r>
              <a:rPr lang="ja" sz="1765"/>
              <a:t>●75歳以上の1人暮らしの方</a:t>
            </a:r>
            <a:endParaRPr sz="1765"/>
          </a:p>
          <a:p>
            <a:pPr marL="0" lvl="0" indent="0" algn="l" rtl="0">
              <a:lnSpc>
                <a:spcPct val="105000"/>
              </a:lnSpc>
              <a:spcBef>
                <a:spcPts val="1200"/>
              </a:spcBef>
              <a:spcAft>
                <a:spcPts val="0"/>
              </a:spcAft>
              <a:buSzPts val="1018"/>
              <a:buNone/>
            </a:pPr>
            <a:r>
              <a:rPr lang="ja" sz="1765"/>
              <a:t>●75歳以上のみ世帯</a:t>
            </a:r>
            <a:endParaRPr sz="1765"/>
          </a:p>
          <a:p>
            <a:pPr marL="0" lvl="0" indent="0" algn="l" rtl="0">
              <a:lnSpc>
                <a:spcPct val="105000"/>
              </a:lnSpc>
              <a:spcBef>
                <a:spcPts val="1200"/>
              </a:spcBef>
              <a:spcAft>
                <a:spcPts val="0"/>
              </a:spcAft>
              <a:buSzPts val="1018"/>
              <a:buNone/>
            </a:pPr>
            <a:r>
              <a:rPr lang="ja" sz="1765"/>
              <a:t>●要介護３・４・５認定を受けている方</a:t>
            </a:r>
            <a:endParaRPr sz="1765"/>
          </a:p>
          <a:p>
            <a:pPr marL="0" lvl="0" indent="0" algn="l" rtl="0">
              <a:lnSpc>
                <a:spcPct val="105000"/>
              </a:lnSpc>
              <a:spcBef>
                <a:spcPts val="1200"/>
              </a:spcBef>
              <a:spcAft>
                <a:spcPts val="0"/>
              </a:spcAft>
              <a:buSzPts val="1018"/>
              <a:buNone/>
            </a:pPr>
            <a:r>
              <a:rPr lang="ja" sz="1765"/>
              <a:t>●身体障害者手帳の総合等級1・2級かつ下肢機能障害4級以上の方</a:t>
            </a:r>
            <a:endParaRPr sz="1765"/>
          </a:p>
          <a:p>
            <a:pPr marL="0" lvl="0" indent="0" algn="l" rtl="0">
              <a:lnSpc>
                <a:spcPct val="105000"/>
              </a:lnSpc>
              <a:spcBef>
                <a:spcPts val="1200"/>
              </a:spcBef>
              <a:spcAft>
                <a:spcPts val="0"/>
              </a:spcAft>
              <a:buSzPts val="1018"/>
              <a:buNone/>
            </a:pPr>
            <a:r>
              <a:rPr lang="ja" sz="1765"/>
              <a:t>●体幹機能障害3級以上の方</a:t>
            </a:r>
            <a:endParaRPr sz="1765"/>
          </a:p>
          <a:p>
            <a:pPr marL="0" lvl="0" indent="0" algn="l" rtl="0">
              <a:lnSpc>
                <a:spcPct val="105000"/>
              </a:lnSpc>
              <a:spcBef>
                <a:spcPts val="1200"/>
              </a:spcBef>
              <a:spcAft>
                <a:spcPts val="1200"/>
              </a:spcAft>
              <a:buClr>
                <a:schemeClr val="dk1"/>
              </a:buClr>
              <a:buSzPts val="1018"/>
              <a:buFont typeface="Arial"/>
              <a:buNone/>
            </a:pPr>
            <a:r>
              <a:rPr lang="ja" sz="1765"/>
              <a:t>●移動機能障害3級以上の方</a:t>
            </a:r>
            <a:endParaRPr sz="1765">
              <a:solidFill>
                <a:srgbClr val="434343"/>
              </a:solidFill>
            </a:endParaRPr>
          </a:p>
        </p:txBody>
      </p:sp>
      <p:sp>
        <p:nvSpPr>
          <p:cNvPr id="293" name="Google Shape;293;p42"/>
          <p:cNvSpPr txBox="1"/>
          <p:nvPr/>
        </p:nvSpPr>
        <p:spPr>
          <a:xfrm>
            <a:off x="4451450" y="730200"/>
            <a:ext cx="3931800" cy="314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500">
                <a:solidFill>
                  <a:schemeClr val="dk2"/>
                </a:solidFill>
              </a:rPr>
              <a:t>●</a:t>
            </a:r>
            <a:r>
              <a:rPr lang="ja" sz="1800">
                <a:solidFill>
                  <a:schemeClr val="dk2"/>
                </a:solidFill>
              </a:rPr>
              <a:t>1，2級視覚障害者の方</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●2，3級の聴覚障害者の方</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●1，2，3度の愛の手帳所得者</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●1，2級の精神障害者保険福祉手帳所持者</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●人工呼吸器を利用している方</a:t>
            </a:r>
            <a:endParaRPr sz="1800">
              <a:solidFill>
                <a:schemeClr val="dk2"/>
              </a:solidFill>
            </a:endParaRPr>
          </a:p>
          <a:p>
            <a:pPr marL="0" lvl="0" indent="0" algn="l" rtl="0">
              <a:lnSpc>
                <a:spcPct val="115000"/>
              </a:lnSpc>
              <a:spcBef>
                <a:spcPts val="1200"/>
              </a:spcBef>
              <a:spcAft>
                <a:spcPts val="1200"/>
              </a:spcAft>
              <a:buNone/>
            </a:pPr>
            <a:r>
              <a:rPr lang="ja" sz="1800">
                <a:solidFill>
                  <a:schemeClr val="dk2"/>
                </a:solidFill>
              </a:rPr>
              <a:t>●その他に支援を必要とする方</a:t>
            </a:r>
            <a:endParaRPr/>
          </a:p>
        </p:txBody>
      </p:sp>
      <p:sp>
        <p:nvSpPr>
          <p:cNvPr id="294" name="Google Shape;294;p42"/>
          <p:cNvSpPr txBox="1"/>
          <p:nvPr/>
        </p:nvSpPr>
        <p:spPr>
          <a:xfrm>
            <a:off x="210650" y="3980100"/>
            <a:ext cx="7758300" cy="48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ja" sz="1800">
                <a:solidFill>
                  <a:schemeClr val="dk2"/>
                </a:solidFill>
              </a:rPr>
              <a:t>※（各市区町村、自治体によって違いますので確認してください）</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43"/>
          <p:cNvSpPr txBox="1">
            <a:spLocks noGrp="1"/>
          </p:cNvSpPr>
          <p:nvPr>
            <p:ph type="title"/>
          </p:nvPr>
        </p:nvSpPr>
        <p:spPr>
          <a:xfrm>
            <a:off x="496850" y="484200"/>
            <a:ext cx="7782000" cy="8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ja" sz="2540">
                <a:solidFill>
                  <a:schemeClr val="accent4"/>
                </a:solidFill>
              </a:rPr>
              <a:t>その他の電源を必要とする医療機器</a:t>
            </a:r>
            <a:endParaRPr sz="2540">
              <a:solidFill>
                <a:schemeClr val="accent4"/>
              </a:solidFill>
            </a:endParaRPr>
          </a:p>
          <a:p>
            <a:pPr marL="0" lvl="0" indent="0" algn="l" rtl="0">
              <a:spcBef>
                <a:spcPts val="0"/>
              </a:spcBef>
              <a:spcAft>
                <a:spcPts val="0"/>
              </a:spcAft>
              <a:buSzPts val="990"/>
              <a:buNone/>
            </a:pPr>
            <a:endParaRPr sz="2520">
              <a:solidFill>
                <a:srgbClr val="FF9900"/>
              </a:solidFill>
            </a:endParaRPr>
          </a:p>
        </p:txBody>
      </p:sp>
      <p:sp>
        <p:nvSpPr>
          <p:cNvPr id="300" name="Google Shape;300;p43"/>
          <p:cNvSpPr txBox="1">
            <a:spLocks noGrp="1"/>
          </p:cNvSpPr>
          <p:nvPr>
            <p:ph type="body" idx="1"/>
          </p:nvPr>
        </p:nvSpPr>
        <p:spPr>
          <a:xfrm>
            <a:off x="592900" y="1310700"/>
            <a:ext cx="8024400" cy="311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200">
              <a:solidFill>
                <a:srgbClr val="434343"/>
              </a:solidFill>
            </a:endParaRPr>
          </a:p>
          <a:p>
            <a:pPr marL="0" lvl="0" indent="0" algn="l" rtl="0">
              <a:spcBef>
                <a:spcPts val="0"/>
              </a:spcBef>
              <a:spcAft>
                <a:spcPts val="0"/>
              </a:spcAft>
              <a:buNone/>
            </a:pPr>
            <a:r>
              <a:rPr lang="ja" sz="2500">
                <a:solidFill>
                  <a:srgbClr val="434343"/>
                </a:solidFill>
              </a:rPr>
              <a:t>在宅酸素</a:t>
            </a:r>
            <a:endParaRPr sz="2500">
              <a:solidFill>
                <a:srgbClr val="434343"/>
              </a:solidFill>
            </a:endParaRPr>
          </a:p>
          <a:p>
            <a:pPr marL="0" lvl="0" indent="0" algn="l" rtl="0">
              <a:spcBef>
                <a:spcPts val="0"/>
              </a:spcBef>
              <a:spcAft>
                <a:spcPts val="0"/>
              </a:spcAft>
              <a:buNone/>
            </a:pPr>
            <a:r>
              <a:rPr lang="ja" sz="2500">
                <a:solidFill>
                  <a:srgbClr val="434343"/>
                </a:solidFill>
              </a:rPr>
              <a:t>吸引器</a:t>
            </a:r>
            <a:endParaRPr sz="2500">
              <a:solidFill>
                <a:srgbClr val="434343"/>
              </a:solidFill>
            </a:endParaRPr>
          </a:p>
          <a:p>
            <a:pPr marL="0" lvl="0" indent="0" algn="l" rtl="0">
              <a:spcBef>
                <a:spcPts val="0"/>
              </a:spcBef>
              <a:spcAft>
                <a:spcPts val="0"/>
              </a:spcAft>
              <a:buNone/>
            </a:pPr>
            <a:r>
              <a:rPr lang="ja" sz="2500">
                <a:solidFill>
                  <a:srgbClr val="434343"/>
                </a:solidFill>
              </a:rPr>
              <a:t>輸液ポンプ</a:t>
            </a:r>
            <a:endParaRPr sz="2500">
              <a:solidFill>
                <a:srgbClr val="434343"/>
              </a:solidFill>
            </a:endParaRPr>
          </a:p>
          <a:p>
            <a:pPr marL="0" lvl="0" indent="0" algn="l" rtl="0">
              <a:spcBef>
                <a:spcPts val="0"/>
              </a:spcBef>
              <a:spcAft>
                <a:spcPts val="0"/>
              </a:spcAft>
              <a:buNone/>
            </a:pPr>
            <a:r>
              <a:rPr lang="ja" sz="2500">
                <a:solidFill>
                  <a:srgbClr val="434343"/>
                </a:solidFill>
              </a:rPr>
              <a:t>エアマット</a:t>
            </a:r>
            <a:endParaRPr sz="2500">
              <a:solidFill>
                <a:srgbClr val="434343"/>
              </a:solidFill>
            </a:endParaRPr>
          </a:p>
          <a:p>
            <a:pPr marL="0" lvl="0" indent="0" algn="l" rtl="0">
              <a:spcBef>
                <a:spcPts val="0"/>
              </a:spcBef>
              <a:spcAft>
                <a:spcPts val="0"/>
              </a:spcAft>
              <a:buNone/>
            </a:pPr>
            <a:r>
              <a:rPr lang="ja" sz="2500">
                <a:solidFill>
                  <a:srgbClr val="434343"/>
                </a:solidFill>
              </a:rPr>
              <a:t>電動ベッド</a:t>
            </a:r>
            <a:endParaRPr sz="2500">
              <a:solidFill>
                <a:srgbClr val="434343"/>
              </a:solidFill>
            </a:endParaRPr>
          </a:p>
        </p:txBody>
      </p:sp>
      <p:pic>
        <p:nvPicPr>
          <p:cNvPr id="301" name="Google Shape;301;p43"/>
          <p:cNvPicPr preferRelativeResize="0"/>
          <p:nvPr/>
        </p:nvPicPr>
        <p:blipFill>
          <a:blip r:embed="rId4">
            <a:alphaModFix/>
          </a:blip>
          <a:stretch>
            <a:fillRect/>
          </a:stretch>
        </p:blipFill>
        <p:spPr>
          <a:xfrm>
            <a:off x="2703352" y="1629261"/>
            <a:ext cx="1247150" cy="1957738"/>
          </a:xfrm>
          <a:prstGeom prst="rect">
            <a:avLst/>
          </a:prstGeom>
          <a:noFill/>
          <a:ln>
            <a:noFill/>
          </a:ln>
        </p:spPr>
      </p:pic>
      <p:pic>
        <p:nvPicPr>
          <p:cNvPr id="302" name="Google Shape;302;p43"/>
          <p:cNvPicPr preferRelativeResize="0"/>
          <p:nvPr/>
        </p:nvPicPr>
        <p:blipFill>
          <a:blip r:embed="rId5">
            <a:alphaModFix/>
          </a:blip>
          <a:stretch>
            <a:fillRect/>
          </a:stretch>
        </p:blipFill>
        <p:spPr>
          <a:xfrm>
            <a:off x="4277950" y="1092294"/>
            <a:ext cx="1525575" cy="1531081"/>
          </a:xfrm>
          <a:prstGeom prst="rect">
            <a:avLst/>
          </a:prstGeom>
          <a:noFill/>
          <a:ln>
            <a:noFill/>
          </a:ln>
        </p:spPr>
      </p:pic>
      <p:pic>
        <p:nvPicPr>
          <p:cNvPr id="303" name="Google Shape;303;p43"/>
          <p:cNvPicPr preferRelativeResize="0"/>
          <p:nvPr/>
        </p:nvPicPr>
        <p:blipFill>
          <a:blip r:embed="rId6">
            <a:alphaModFix/>
          </a:blip>
          <a:stretch>
            <a:fillRect/>
          </a:stretch>
        </p:blipFill>
        <p:spPr>
          <a:xfrm>
            <a:off x="6172975" y="1310700"/>
            <a:ext cx="1605420" cy="1346150"/>
          </a:xfrm>
          <a:prstGeom prst="rect">
            <a:avLst/>
          </a:prstGeom>
          <a:noFill/>
          <a:ln>
            <a:noFill/>
          </a:ln>
        </p:spPr>
      </p:pic>
      <p:pic>
        <p:nvPicPr>
          <p:cNvPr id="304" name="Google Shape;304;p43"/>
          <p:cNvPicPr preferRelativeResize="0"/>
          <p:nvPr/>
        </p:nvPicPr>
        <p:blipFill>
          <a:blip r:embed="rId7">
            <a:alphaModFix/>
          </a:blip>
          <a:stretch>
            <a:fillRect/>
          </a:stretch>
        </p:blipFill>
        <p:spPr>
          <a:xfrm>
            <a:off x="5466028" y="2606725"/>
            <a:ext cx="2072322" cy="1580600"/>
          </a:xfrm>
          <a:prstGeom prst="rect">
            <a:avLst/>
          </a:prstGeom>
          <a:noFill/>
          <a:ln>
            <a:noFill/>
          </a:ln>
        </p:spPr>
      </p:pic>
      <p:pic>
        <p:nvPicPr>
          <p:cNvPr id="305" name="Google Shape;305;p43"/>
          <p:cNvPicPr preferRelativeResize="0"/>
          <p:nvPr/>
        </p:nvPicPr>
        <p:blipFill rotWithShape="1">
          <a:blip r:embed="rId8">
            <a:alphaModFix/>
          </a:blip>
          <a:srcRect l="12623" r="24853"/>
          <a:stretch/>
        </p:blipFill>
        <p:spPr>
          <a:xfrm>
            <a:off x="3913325" y="2606723"/>
            <a:ext cx="1383550" cy="158060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44"/>
          <p:cNvSpPr txBox="1">
            <a:spLocks noGrp="1"/>
          </p:cNvSpPr>
          <p:nvPr>
            <p:ph type="title"/>
          </p:nvPr>
        </p:nvSpPr>
        <p:spPr>
          <a:xfrm>
            <a:off x="524088" y="248513"/>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38761D"/>
                </a:solidFill>
              </a:rPr>
              <a:t>在宅酸素の災害対策</a:t>
            </a:r>
            <a:endParaRPr>
              <a:solidFill>
                <a:srgbClr val="38761D"/>
              </a:solidFill>
            </a:endParaRPr>
          </a:p>
        </p:txBody>
      </p:sp>
      <p:sp>
        <p:nvSpPr>
          <p:cNvPr id="311" name="Google Shape;311;p44"/>
          <p:cNvSpPr txBox="1"/>
          <p:nvPr/>
        </p:nvSpPr>
        <p:spPr>
          <a:xfrm>
            <a:off x="670700" y="2167550"/>
            <a:ext cx="75954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2"/>
              </a:buClr>
              <a:buSzPts val="2200"/>
              <a:buChar char="❏"/>
            </a:pPr>
            <a:r>
              <a:rPr lang="ja" sz="2200">
                <a:solidFill>
                  <a:schemeClr val="dk2"/>
                </a:solidFill>
              </a:rPr>
              <a:t>酸素濃縮装置にバッテリーが搭載されているか確認</a:t>
            </a:r>
            <a:endParaRPr sz="2200">
              <a:solidFill>
                <a:schemeClr val="dk2"/>
              </a:solidFill>
            </a:endParaRPr>
          </a:p>
          <a:p>
            <a:pPr marL="457200" lvl="0" indent="-368300" algn="l" rtl="0">
              <a:spcBef>
                <a:spcPts val="0"/>
              </a:spcBef>
              <a:spcAft>
                <a:spcPts val="0"/>
              </a:spcAft>
              <a:buClr>
                <a:schemeClr val="dk2"/>
              </a:buClr>
              <a:buSzPts val="2200"/>
              <a:buChar char="❏"/>
            </a:pPr>
            <a:r>
              <a:rPr lang="ja" sz="2200">
                <a:solidFill>
                  <a:schemeClr val="dk2"/>
                </a:solidFill>
              </a:rPr>
              <a:t>バッテリーの持つ時間を確認</a:t>
            </a:r>
            <a:endParaRPr sz="2200">
              <a:solidFill>
                <a:schemeClr val="dk2"/>
              </a:solidFill>
            </a:endParaRPr>
          </a:p>
          <a:p>
            <a:pPr marL="457200" lvl="0" indent="-368300" algn="l" rtl="0">
              <a:spcBef>
                <a:spcPts val="0"/>
              </a:spcBef>
              <a:spcAft>
                <a:spcPts val="0"/>
              </a:spcAft>
              <a:buClr>
                <a:schemeClr val="dk2"/>
              </a:buClr>
              <a:buSzPts val="2200"/>
              <a:buChar char="❏"/>
            </a:pPr>
            <a:r>
              <a:rPr lang="ja" sz="2200">
                <a:solidFill>
                  <a:schemeClr val="dk2"/>
                </a:solidFill>
              </a:rPr>
              <a:t>電源を必要としない酸素ボンベの準備</a:t>
            </a:r>
            <a:endParaRPr sz="1800">
              <a:solidFill>
                <a:schemeClr val="dk1"/>
              </a:solidFill>
            </a:endParaRPr>
          </a:p>
        </p:txBody>
      </p:sp>
      <p:sp>
        <p:nvSpPr>
          <p:cNvPr id="312" name="Google Shape;312;p44"/>
          <p:cNvSpPr/>
          <p:nvPr/>
        </p:nvSpPr>
        <p:spPr>
          <a:xfrm>
            <a:off x="524100" y="1354725"/>
            <a:ext cx="6835800" cy="626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2500">
                <a:solidFill>
                  <a:schemeClr val="accent4"/>
                </a:solidFill>
                <a:highlight>
                  <a:schemeClr val="lt2"/>
                </a:highlight>
              </a:rPr>
              <a:t>在宅酸素使用者のチェック項目</a:t>
            </a:r>
            <a:endParaRPr sz="2500">
              <a:solidFill>
                <a:schemeClr val="accent4"/>
              </a:solidFill>
              <a:highlight>
                <a:schemeClr val="lt2"/>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sp>
        <p:nvSpPr>
          <p:cNvPr id="317" name="Google Shape;317;p45"/>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在宅酸素</a:t>
            </a:r>
            <a:endParaRPr>
              <a:solidFill>
                <a:srgbClr val="FF9900"/>
              </a:solidFill>
            </a:endParaRPr>
          </a:p>
        </p:txBody>
      </p:sp>
      <p:sp>
        <p:nvSpPr>
          <p:cNvPr id="318" name="Google Shape;318;p45"/>
          <p:cNvSpPr txBox="1"/>
          <p:nvPr/>
        </p:nvSpPr>
        <p:spPr>
          <a:xfrm>
            <a:off x="469325" y="604650"/>
            <a:ext cx="8088300" cy="369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b="1">
                <a:solidFill>
                  <a:schemeClr val="dk2"/>
                </a:solidFill>
              </a:rPr>
              <a:t>在宅酸素療法（HOT）／酸素濃縮装置・バッテリー搭載の確認</a:t>
            </a:r>
            <a:endParaRPr sz="1800" b="1">
              <a:solidFill>
                <a:schemeClr val="dk2"/>
              </a:solidFill>
            </a:endParaRPr>
          </a:p>
          <a:p>
            <a:pPr marL="0" lvl="0" indent="0" algn="l" rtl="0">
              <a:lnSpc>
                <a:spcPct val="115000"/>
              </a:lnSpc>
              <a:spcBef>
                <a:spcPts val="1200"/>
              </a:spcBef>
              <a:spcAft>
                <a:spcPts val="0"/>
              </a:spcAft>
              <a:buNone/>
            </a:pPr>
            <a:r>
              <a:rPr lang="ja" sz="1800">
                <a:solidFill>
                  <a:schemeClr val="dk2"/>
                </a:solidFill>
              </a:rPr>
              <a:t>・帝人ヘルスケア  </a:t>
            </a:r>
            <a:endParaRPr sz="1800">
              <a:solidFill>
                <a:schemeClr val="dk2"/>
              </a:solidFill>
            </a:endParaRPr>
          </a:p>
          <a:p>
            <a:pPr marL="0" lvl="0" indent="0" algn="l" rtl="0">
              <a:lnSpc>
                <a:spcPct val="115000"/>
              </a:lnSpc>
              <a:spcBef>
                <a:spcPts val="1200"/>
              </a:spcBef>
              <a:spcAft>
                <a:spcPts val="0"/>
              </a:spcAft>
              <a:buNone/>
            </a:pPr>
            <a:r>
              <a:rPr lang="ja" u="sng">
                <a:solidFill>
                  <a:schemeClr val="hlink"/>
                </a:solidFill>
                <a:hlinkClick r:id="rId4"/>
              </a:rPr>
              <a:t>https://medical.teijin-pharma.co.jp/auth.html?resource=%2fteams_of_teijin%2fd_map%2ehtml</a:t>
            </a:r>
            <a:endParaRPr>
              <a:solidFill>
                <a:schemeClr val="dk2"/>
              </a:solidFill>
            </a:endParaRPr>
          </a:p>
          <a:p>
            <a:pPr marL="0" lvl="0" indent="0" algn="l" rtl="0">
              <a:lnSpc>
                <a:spcPct val="115000"/>
              </a:lnSpc>
              <a:spcBef>
                <a:spcPts val="1200"/>
              </a:spcBef>
              <a:spcAft>
                <a:spcPts val="0"/>
              </a:spcAft>
              <a:buNone/>
            </a:pP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・フクダ電子          </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 </a:t>
            </a:r>
            <a:r>
              <a:rPr lang="ja" sz="1600">
                <a:solidFill>
                  <a:schemeClr val="dk2"/>
                </a:solidFill>
              </a:rPr>
              <a:t> </a:t>
            </a:r>
            <a:r>
              <a:rPr lang="ja">
                <a:solidFill>
                  <a:schemeClr val="dk2"/>
                </a:solidFill>
              </a:rPr>
              <a:t>https://www.fukuda.co.jp/public/inhome_medical/disaster.html</a:t>
            </a:r>
            <a:endParaRPr>
              <a:solidFill>
                <a:schemeClr val="dk2"/>
              </a:solidFill>
            </a:endParaRPr>
          </a:p>
          <a:p>
            <a:pPr marL="0" lvl="0" indent="0" algn="l" rtl="0">
              <a:lnSpc>
                <a:spcPct val="115000"/>
              </a:lnSpc>
              <a:spcBef>
                <a:spcPts val="1200"/>
              </a:spcBef>
              <a:spcAft>
                <a:spcPts val="0"/>
              </a:spcAft>
              <a:buNone/>
            </a:pPr>
            <a:endParaRPr sz="1800">
              <a:solidFill>
                <a:schemeClr val="dk2"/>
              </a:solidFill>
            </a:endParaRPr>
          </a:p>
          <a:p>
            <a:pPr marL="0" lvl="0" indent="0" algn="l" rtl="0">
              <a:lnSpc>
                <a:spcPct val="115000"/>
              </a:lnSpc>
              <a:spcBef>
                <a:spcPts val="1200"/>
              </a:spcBef>
              <a:spcAft>
                <a:spcPts val="1200"/>
              </a:spcAft>
              <a:buNone/>
            </a:pPr>
            <a:endParaRPr sz="1800">
              <a:solidFill>
                <a:schemeClr val="dk2"/>
              </a:solidFill>
            </a:endParaRPr>
          </a:p>
        </p:txBody>
      </p:sp>
      <p:pic>
        <p:nvPicPr>
          <p:cNvPr id="319" name="Google Shape;319;p45" title="QR_389676.png"/>
          <p:cNvPicPr preferRelativeResize="0"/>
          <p:nvPr/>
        </p:nvPicPr>
        <p:blipFill>
          <a:blip r:embed="rId5">
            <a:alphaModFix/>
          </a:blip>
          <a:stretch>
            <a:fillRect/>
          </a:stretch>
        </p:blipFill>
        <p:spPr>
          <a:xfrm>
            <a:off x="8127850" y="1252075"/>
            <a:ext cx="641525" cy="641525"/>
          </a:xfrm>
          <a:prstGeom prst="rect">
            <a:avLst/>
          </a:prstGeom>
          <a:noFill/>
          <a:ln>
            <a:noFill/>
          </a:ln>
        </p:spPr>
      </p:pic>
      <p:pic>
        <p:nvPicPr>
          <p:cNvPr id="320" name="Google Shape;320;p45" title="QR_389821.png"/>
          <p:cNvPicPr preferRelativeResize="0"/>
          <p:nvPr/>
        </p:nvPicPr>
        <p:blipFill>
          <a:blip r:embed="rId6">
            <a:alphaModFix/>
          </a:blip>
          <a:stretch>
            <a:fillRect/>
          </a:stretch>
        </p:blipFill>
        <p:spPr>
          <a:xfrm>
            <a:off x="5780750" y="2571750"/>
            <a:ext cx="641525" cy="641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4"/>
        <p:cNvGrpSpPr/>
        <p:nvPr/>
      </p:nvGrpSpPr>
      <p:grpSpPr>
        <a:xfrm>
          <a:off x="0" y="0"/>
          <a:ext cx="0" cy="0"/>
          <a:chOff x="0" y="0"/>
          <a:chExt cx="0" cy="0"/>
        </a:xfrm>
      </p:grpSpPr>
      <p:sp>
        <p:nvSpPr>
          <p:cNvPr id="325" name="Google Shape;325;p46"/>
          <p:cNvSpPr txBox="1">
            <a:spLocks noGrp="1"/>
          </p:cNvSpPr>
          <p:nvPr>
            <p:ph type="title"/>
          </p:nvPr>
        </p:nvSpPr>
        <p:spPr>
          <a:xfrm>
            <a:off x="793813" y="347013"/>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在宅酸素</a:t>
            </a:r>
            <a:endParaRPr>
              <a:solidFill>
                <a:srgbClr val="FF9900"/>
              </a:solidFill>
            </a:endParaRPr>
          </a:p>
        </p:txBody>
      </p:sp>
      <p:sp>
        <p:nvSpPr>
          <p:cNvPr id="326" name="Google Shape;326;p46"/>
          <p:cNvSpPr txBox="1"/>
          <p:nvPr/>
        </p:nvSpPr>
        <p:spPr>
          <a:xfrm>
            <a:off x="633100" y="1178575"/>
            <a:ext cx="43218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b="1">
                <a:solidFill>
                  <a:schemeClr val="dk1"/>
                </a:solidFill>
                <a:highlight>
                  <a:srgbClr val="FFD966"/>
                </a:highlight>
              </a:rPr>
              <a:t>停電したときにどう対応する？</a:t>
            </a:r>
            <a:endParaRPr sz="1800" b="1">
              <a:solidFill>
                <a:schemeClr val="dk1"/>
              </a:solidFill>
              <a:highlight>
                <a:srgbClr val="FFD966"/>
              </a:highlight>
            </a:endParaRPr>
          </a:p>
        </p:txBody>
      </p:sp>
      <p:sp>
        <p:nvSpPr>
          <p:cNvPr id="327" name="Google Shape;327;p46"/>
          <p:cNvSpPr txBox="1"/>
          <p:nvPr/>
        </p:nvSpPr>
        <p:spPr>
          <a:xfrm>
            <a:off x="574500" y="1923725"/>
            <a:ext cx="7995000" cy="139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b="1">
                <a:solidFill>
                  <a:schemeClr val="dk2"/>
                </a:solidFill>
              </a:rPr>
              <a:t>酸素ボンベに切り替える　</a:t>
            </a:r>
            <a:endParaRPr sz="1800" b="1">
              <a:solidFill>
                <a:schemeClr val="dk2"/>
              </a:solidFill>
            </a:endParaRPr>
          </a:p>
          <a:p>
            <a:pPr marL="0" lvl="0" indent="0" algn="l" rtl="0">
              <a:lnSpc>
                <a:spcPct val="115000"/>
              </a:lnSpc>
              <a:spcBef>
                <a:spcPts val="1200"/>
              </a:spcBef>
              <a:spcAft>
                <a:spcPts val="0"/>
              </a:spcAft>
              <a:buNone/>
            </a:pPr>
            <a:r>
              <a:rPr lang="ja" sz="1800" b="1">
                <a:solidFill>
                  <a:schemeClr val="dk2"/>
                </a:solidFill>
              </a:rPr>
              <a:t>酸素ボンベの持ち時間の確認</a:t>
            </a:r>
            <a:endParaRPr sz="1800" b="1">
              <a:solidFill>
                <a:schemeClr val="dk2"/>
              </a:solidFill>
            </a:endParaRPr>
          </a:p>
          <a:p>
            <a:pPr marL="0" lvl="0" indent="0" algn="l" rtl="0">
              <a:lnSpc>
                <a:spcPct val="115000"/>
              </a:lnSpc>
              <a:spcBef>
                <a:spcPts val="1200"/>
              </a:spcBef>
              <a:spcAft>
                <a:spcPts val="1200"/>
              </a:spcAft>
              <a:buNone/>
            </a:pPr>
            <a:r>
              <a:rPr lang="ja" sz="1750" b="1">
                <a:solidFill>
                  <a:srgbClr val="425F83"/>
                </a:solidFill>
              </a:rPr>
              <a:t>呼吸同調式レギュレータを使用することで効率的な酸素供給で長時間使用</a:t>
            </a:r>
            <a:endParaRPr sz="1750" b="1">
              <a:solidFill>
                <a:srgbClr val="425F8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1"/>
        <p:cNvGrpSpPr/>
        <p:nvPr/>
      </p:nvGrpSpPr>
      <p:grpSpPr>
        <a:xfrm>
          <a:off x="0" y="0"/>
          <a:ext cx="0" cy="0"/>
          <a:chOff x="0" y="0"/>
          <a:chExt cx="0" cy="0"/>
        </a:xfrm>
      </p:grpSpPr>
      <p:pic>
        <p:nvPicPr>
          <p:cNvPr id="332" name="Google Shape;332;p47"/>
          <p:cNvPicPr preferRelativeResize="0"/>
          <p:nvPr/>
        </p:nvPicPr>
        <p:blipFill>
          <a:blip r:embed="rId4">
            <a:alphaModFix/>
          </a:blip>
          <a:stretch>
            <a:fillRect/>
          </a:stretch>
        </p:blipFill>
        <p:spPr>
          <a:xfrm>
            <a:off x="358500" y="638575"/>
            <a:ext cx="8427001" cy="3039550"/>
          </a:xfrm>
          <a:prstGeom prst="rect">
            <a:avLst/>
          </a:prstGeom>
          <a:noFill/>
          <a:ln>
            <a:noFill/>
          </a:ln>
        </p:spPr>
      </p:pic>
      <p:sp>
        <p:nvSpPr>
          <p:cNvPr id="333" name="Google Shape;333;p47"/>
          <p:cNvSpPr txBox="1">
            <a:spLocks noGrp="1"/>
          </p:cNvSpPr>
          <p:nvPr>
            <p:ph type="title"/>
          </p:nvPr>
        </p:nvSpPr>
        <p:spPr>
          <a:xfrm>
            <a:off x="358500" y="75175"/>
            <a:ext cx="7120200" cy="56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2450">
                <a:solidFill>
                  <a:srgbClr val="FF9900"/>
                </a:solidFill>
              </a:rPr>
              <a:t>酸素ボンベ　呼吸同調式レギュレータ　</a:t>
            </a:r>
            <a:r>
              <a:rPr lang="ja" sz="2550">
                <a:solidFill>
                  <a:srgbClr val="FF9900"/>
                </a:solidFill>
              </a:rPr>
              <a:t>　</a:t>
            </a:r>
            <a:endParaRPr sz="2550">
              <a:solidFill>
                <a:srgbClr val="FF99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sp>
        <p:nvSpPr>
          <p:cNvPr id="338" name="Google Shape;338;p48"/>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酸素ボンベ　使用時間のめやす</a:t>
            </a:r>
            <a:endParaRPr>
              <a:solidFill>
                <a:srgbClr val="FF9900"/>
              </a:solidFill>
            </a:endParaRPr>
          </a:p>
        </p:txBody>
      </p:sp>
      <p:pic>
        <p:nvPicPr>
          <p:cNvPr id="339" name="Google Shape;339;p48"/>
          <p:cNvPicPr preferRelativeResize="0"/>
          <p:nvPr/>
        </p:nvPicPr>
        <p:blipFill rotWithShape="1">
          <a:blip r:embed="rId4">
            <a:alphaModFix/>
          </a:blip>
          <a:srcRect l="4763" t="3121" r="5356" b="8445"/>
          <a:stretch/>
        </p:blipFill>
        <p:spPr>
          <a:xfrm>
            <a:off x="187750" y="623399"/>
            <a:ext cx="7353976" cy="39530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3"/>
        <p:cNvGrpSpPr/>
        <p:nvPr/>
      </p:nvGrpSpPr>
      <p:grpSpPr>
        <a:xfrm>
          <a:off x="0" y="0"/>
          <a:ext cx="0" cy="0"/>
          <a:chOff x="0" y="0"/>
          <a:chExt cx="0" cy="0"/>
        </a:xfrm>
      </p:grpSpPr>
      <p:sp>
        <p:nvSpPr>
          <p:cNvPr id="344" name="Google Shape;344;p49"/>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酸素ボンベ　残量簡易計算方法</a:t>
            </a:r>
            <a:endParaRPr>
              <a:solidFill>
                <a:srgbClr val="FF9900"/>
              </a:solidFill>
            </a:endParaRPr>
          </a:p>
        </p:txBody>
      </p:sp>
      <p:pic>
        <p:nvPicPr>
          <p:cNvPr id="345" name="Google Shape;345;p49"/>
          <p:cNvPicPr preferRelativeResize="0"/>
          <p:nvPr/>
        </p:nvPicPr>
        <p:blipFill>
          <a:blip r:embed="rId4">
            <a:alphaModFix/>
          </a:blip>
          <a:stretch>
            <a:fillRect/>
          </a:stretch>
        </p:blipFill>
        <p:spPr>
          <a:xfrm>
            <a:off x="618775" y="623400"/>
            <a:ext cx="6821000" cy="36340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50"/>
          <p:cNvSpPr txBox="1">
            <a:spLocks noGrp="1"/>
          </p:cNvSpPr>
          <p:nvPr>
            <p:ph type="title"/>
          </p:nvPr>
        </p:nvSpPr>
        <p:spPr>
          <a:xfrm>
            <a:off x="514500" y="75300"/>
            <a:ext cx="6006000" cy="46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2355">
                <a:solidFill>
                  <a:srgbClr val="FF9900"/>
                </a:solidFill>
              </a:rPr>
              <a:t>在宅酸素</a:t>
            </a:r>
            <a:r>
              <a:rPr lang="ja">
                <a:solidFill>
                  <a:srgbClr val="FF9900"/>
                </a:solidFill>
              </a:rPr>
              <a:t>　</a:t>
            </a:r>
            <a:r>
              <a:rPr lang="ja" sz="2044" b="1">
                <a:highlight>
                  <a:srgbClr val="FFD966"/>
                </a:highlight>
              </a:rPr>
              <a:t>停電したときのために何が必要？</a:t>
            </a:r>
            <a:endParaRPr sz="3244">
              <a:solidFill>
                <a:srgbClr val="FF9900"/>
              </a:solidFill>
            </a:endParaRPr>
          </a:p>
        </p:txBody>
      </p:sp>
      <p:graphicFrame>
        <p:nvGraphicFramePr>
          <p:cNvPr id="351" name="Google Shape;351;p50"/>
          <p:cNvGraphicFramePr/>
          <p:nvPr/>
        </p:nvGraphicFramePr>
        <p:xfrm>
          <a:off x="289838" y="541800"/>
          <a:ext cx="8564325" cy="3533565"/>
        </p:xfrm>
        <a:graphic>
          <a:graphicData uri="http://schemas.openxmlformats.org/drawingml/2006/table">
            <a:tbl>
              <a:tblPr>
                <a:noFill/>
                <a:tableStyleId>{9AB9E980-B464-4791-B216-BF49FE5EAF67}</a:tableStyleId>
              </a:tblPr>
              <a:tblGrid>
                <a:gridCol w="8564325">
                  <a:extLst>
                    <a:ext uri="{9D8B030D-6E8A-4147-A177-3AD203B41FA5}">
                      <a16:colId xmlns:a16="http://schemas.microsoft.com/office/drawing/2014/main" val="20000"/>
                    </a:ext>
                  </a:extLst>
                </a:gridCol>
              </a:tblGrid>
              <a:tr h="566075">
                <a:tc>
                  <a:txBody>
                    <a:bodyPr/>
                    <a:lstStyle/>
                    <a:p>
                      <a:pPr marL="0" lvl="0" indent="0" algn="l" rtl="0">
                        <a:spcBef>
                          <a:spcPts val="0"/>
                        </a:spcBef>
                        <a:spcAft>
                          <a:spcPts val="0"/>
                        </a:spcAft>
                        <a:buNone/>
                      </a:pPr>
                      <a:r>
                        <a:rPr lang="ja" sz="1200"/>
                        <a:t>・火気から２ｍ以上離れたことろに酸素濃縮装置の設置、転倒防止を行う</a:t>
                      </a:r>
                      <a:endParaRPr sz="1200"/>
                    </a:p>
                    <a:p>
                      <a:pPr marL="0" lvl="0" indent="0" algn="l" rtl="0">
                        <a:spcBef>
                          <a:spcPts val="0"/>
                        </a:spcBef>
                        <a:spcAft>
                          <a:spcPts val="0"/>
                        </a:spcAft>
                        <a:buNone/>
                      </a:pPr>
                      <a:r>
                        <a:rPr lang="ja" sz="1200"/>
                        <a:t>・夜間の停電に備え、懐中電灯を枕元や酸素濃縮装置の周辺に設置する。</a:t>
                      </a:r>
                      <a:endParaRPr sz="1200"/>
                    </a:p>
                  </a:txBody>
                  <a:tcPr marL="91425" marR="91425" marT="91425" marB="91425"/>
                </a:tc>
                <a:extLst>
                  <a:ext uri="{0D108BD9-81ED-4DB2-BD59-A6C34878D82A}">
                    <a16:rowId xmlns:a16="http://schemas.microsoft.com/office/drawing/2014/main" val="10000"/>
                  </a:ext>
                </a:extLst>
              </a:tr>
              <a:tr h="367950">
                <a:tc>
                  <a:txBody>
                    <a:bodyPr/>
                    <a:lstStyle/>
                    <a:p>
                      <a:pPr marL="0" lvl="0" indent="0" algn="l" rtl="0">
                        <a:spcBef>
                          <a:spcPts val="0"/>
                        </a:spcBef>
                        <a:spcAft>
                          <a:spcPts val="0"/>
                        </a:spcAft>
                        <a:buNone/>
                      </a:pPr>
                      <a:r>
                        <a:rPr lang="ja" sz="1200"/>
                        <a:t>・酸素は支燃性のため、火災に備え　消火器の配置を確認する。</a:t>
                      </a:r>
                      <a:endParaRPr sz="1200"/>
                    </a:p>
                  </a:txBody>
                  <a:tcPr marL="91425" marR="91425" marT="91425" marB="91425"/>
                </a:tc>
                <a:extLst>
                  <a:ext uri="{0D108BD9-81ED-4DB2-BD59-A6C34878D82A}">
                    <a16:rowId xmlns:a16="http://schemas.microsoft.com/office/drawing/2014/main" val="10001"/>
                  </a:ext>
                </a:extLst>
              </a:tr>
              <a:tr h="367950">
                <a:tc>
                  <a:txBody>
                    <a:bodyPr/>
                    <a:lstStyle/>
                    <a:p>
                      <a:pPr marL="0" lvl="0" indent="0" algn="l" rtl="0">
                        <a:spcBef>
                          <a:spcPts val="0"/>
                        </a:spcBef>
                        <a:spcAft>
                          <a:spcPts val="0"/>
                        </a:spcAft>
                        <a:buNone/>
                      </a:pPr>
                      <a:r>
                        <a:rPr lang="ja" sz="1200"/>
                        <a:t>・緊急用として携帯用の酸素ボンベを設置する。</a:t>
                      </a:r>
                      <a:endParaRPr sz="1200"/>
                    </a:p>
                  </a:txBody>
                  <a:tcPr marL="91425" marR="91425" marT="91425" marB="91425"/>
                </a:tc>
                <a:extLst>
                  <a:ext uri="{0D108BD9-81ED-4DB2-BD59-A6C34878D82A}">
                    <a16:rowId xmlns:a16="http://schemas.microsoft.com/office/drawing/2014/main" val="10002"/>
                  </a:ext>
                </a:extLst>
              </a:tr>
              <a:tr h="566075">
                <a:tc>
                  <a:txBody>
                    <a:bodyPr/>
                    <a:lstStyle/>
                    <a:p>
                      <a:pPr marL="0" lvl="0" indent="0" algn="l" rtl="0">
                        <a:spcBef>
                          <a:spcPts val="0"/>
                        </a:spcBef>
                        <a:spcAft>
                          <a:spcPts val="0"/>
                        </a:spcAft>
                        <a:buNone/>
                      </a:pPr>
                      <a:r>
                        <a:rPr lang="ja" sz="1200"/>
                        <a:t>・予備のカニューラ、同調器用乾電池、携帯用に緊急連絡先（酸素濃縮装置事業者の緊急時連絡先</a:t>
                      </a:r>
                      <a:endParaRPr sz="1200"/>
                    </a:p>
                    <a:p>
                      <a:pPr marL="0" lvl="0" indent="0" algn="l" rtl="0">
                        <a:spcBef>
                          <a:spcPts val="0"/>
                        </a:spcBef>
                        <a:spcAft>
                          <a:spcPts val="0"/>
                        </a:spcAft>
                        <a:buNone/>
                      </a:pPr>
                      <a:r>
                        <a:rPr lang="ja" sz="1200"/>
                        <a:t>　などを非常時持ち出し袋に準備する。</a:t>
                      </a:r>
                      <a:endParaRPr sz="1200"/>
                    </a:p>
                  </a:txBody>
                  <a:tcPr marL="91425" marR="91425" marT="91425" marB="91425"/>
                </a:tc>
                <a:extLst>
                  <a:ext uri="{0D108BD9-81ED-4DB2-BD59-A6C34878D82A}">
                    <a16:rowId xmlns:a16="http://schemas.microsoft.com/office/drawing/2014/main" val="10003"/>
                  </a:ext>
                </a:extLst>
              </a:tr>
              <a:tr h="566075">
                <a:tc>
                  <a:txBody>
                    <a:bodyPr/>
                    <a:lstStyle/>
                    <a:p>
                      <a:pPr marL="0" lvl="0" indent="0" algn="l" rtl="0">
                        <a:spcBef>
                          <a:spcPts val="0"/>
                        </a:spcBef>
                        <a:spcAft>
                          <a:spcPts val="0"/>
                        </a:spcAft>
                        <a:buNone/>
                      </a:pPr>
                      <a:r>
                        <a:rPr lang="ja" sz="1200"/>
                        <a:t>・医療機関との間で取り決められた緊急時連絡先・酸素濃縮装置（事業者）の緊急時災害時連絡先</a:t>
                      </a:r>
                      <a:endParaRPr sz="1200"/>
                    </a:p>
                    <a:p>
                      <a:pPr marL="0" lvl="0" indent="0" algn="l" rtl="0">
                        <a:spcBef>
                          <a:spcPts val="0"/>
                        </a:spcBef>
                        <a:spcAft>
                          <a:spcPts val="0"/>
                        </a:spcAft>
                        <a:buNone/>
                      </a:pPr>
                      <a:r>
                        <a:rPr lang="ja" sz="1200"/>
                        <a:t>　を酸素濃縮装置の近くに掲示する。</a:t>
                      </a:r>
                      <a:endParaRPr sz="1200"/>
                    </a:p>
                  </a:txBody>
                  <a:tcPr marL="91425" marR="91425" marT="91425" marB="91425"/>
                </a:tc>
                <a:extLst>
                  <a:ext uri="{0D108BD9-81ED-4DB2-BD59-A6C34878D82A}">
                    <a16:rowId xmlns:a16="http://schemas.microsoft.com/office/drawing/2014/main" val="10004"/>
                  </a:ext>
                </a:extLst>
              </a:tr>
              <a:tr h="367950">
                <a:tc>
                  <a:txBody>
                    <a:bodyPr/>
                    <a:lstStyle/>
                    <a:p>
                      <a:pPr marL="0" lvl="0" indent="0" algn="l" rtl="0">
                        <a:spcBef>
                          <a:spcPts val="0"/>
                        </a:spcBef>
                        <a:spcAft>
                          <a:spcPts val="0"/>
                        </a:spcAft>
                        <a:buNone/>
                      </a:pPr>
                      <a:r>
                        <a:rPr lang="ja" sz="1200"/>
                        <a:t>・ハザードマップ、避難場所を自治体に確認、避難方法を主治医、支援者と事前に話し合う。</a:t>
                      </a:r>
                      <a:endParaRPr sz="1200"/>
                    </a:p>
                  </a:txBody>
                  <a:tcPr marL="91425" marR="91425" marT="91425" marB="91425"/>
                </a:tc>
                <a:extLst>
                  <a:ext uri="{0D108BD9-81ED-4DB2-BD59-A6C34878D82A}">
                    <a16:rowId xmlns:a16="http://schemas.microsoft.com/office/drawing/2014/main" val="10005"/>
                  </a:ext>
                </a:extLst>
              </a:tr>
              <a:tr h="623050">
                <a:tc>
                  <a:txBody>
                    <a:bodyPr/>
                    <a:lstStyle/>
                    <a:p>
                      <a:pPr marL="0" lvl="0" indent="0" algn="l" rtl="0">
                        <a:spcBef>
                          <a:spcPts val="0"/>
                        </a:spcBef>
                        <a:spcAft>
                          <a:spcPts val="0"/>
                        </a:spcAft>
                        <a:buNone/>
                      </a:pPr>
                      <a:r>
                        <a:rPr lang="ja" sz="1200"/>
                        <a:t>・停電時に酸素濃縮装置が稼働しなくなることを想定して携帯用切替、酸素ボンベの交換方法、酸</a:t>
                      </a:r>
                      <a:endParaRPr sz="1200"/>
                    </a:p>
                    <a:p>
                      <a:pPr marL="0" lvl="0" indent="0" algn="l" rtl="0">
                        <a:spcBef>
                          <a:spcPts val="0"/>
                        </a:spcBef>
                        <a:spcAft>
                          <a:spcPts val="0"/>
                        </a:spcAft>
                        <a:buNone/>
                      </a:pPr>
                      <a:r>
                        <a:rPr lang="ja" sz="1200"/>
                        <a:t>　素ボンベの残量計算方法を本人、家族、ホームヘルパーなど支援者に取扱いを理解してもらう。</a:t>
                      </a:r>
                      <a:endParaRPr sz="1200"/>
                    </a:p>
                    <a:p>
                      <a:pPr marL="0" lvl="0" indent="0" algn="l" rtl="0">
                        <a:spcBef>
                          <a:spcPts val="0"/>
                        </a:spcBef>
                        <a:spcAft>
                          <a:spcPts val="0"/>
                        </a:spcAft>
                        <a:buNone/>
                      </a:pPr>
                      <a:r>
                        <a:rPr lang="ja" sz="1200"/>
                        <a:t>・緊急時に呼吸回数（酸素量）が増えないように呼吸法を行う。</a:t>
                      </a:r>
                      <a:endParaRPr sz="1200"/>
                    </a:p>
                  </a:txBody>
                  <a:tcPr marL="91425" marR="91425" marT="91425" marB="91425"/>
                </a:tc>
                <a:extLst>
                  <a:ext uri="{0D108BD9-81ED-4DB2-BD59-A6C34878D82A}">
                    <a16:rowId xmlns:a16="http://schemas.microsoft.com/office/drawing/2014/main" val="10006"/>
                  </a:ext>
                </a:extLst>
              </a:tr>
            </a:tbl>
          </a:graphicData>
        </a:graphic>
      </p:graphicFrame>
      <p:graphicFrame>
        <p:nvGraphicFramePr>
          <p:cNvPr id="352" name="Google Shape;352;p50"/>
          <p:cNvGraphicFramePr/>
          <p:nvPr/>
        </p:nvGraphicFramePr>
        <p:xfrm>
          <a:off x="289838" y="4152800"/>
          <a:ext cx="8646900" cy="304770"/>
        </p:xfrm>
        <a:graphic>
          <a:graphicData uri="http://schemas.openxmlformats.org/drawingml/2006/table">
            <a:tbl>
              <a:tblPr>
                <a:noFill/>
                <a:tableStyleId>{9AB9E980-B464-4791-B216-BF49FE5EAF67}</a:tableStyleId>
              </a:tblPr>
              <a:tblGrid>
                <a:gridCol w="8646900">
                  <a:extLst>
                    <a:ext uri="{9D8B030D-6E8A-4147-A177-3AD203B41FA5}">
                      <a16:colId xmlns:a16="http://schemas.microsoft.com/office/drawing/2014/main" val="20000"/>
                    </a:ext>
                  </a:extLst>
                </a:gridCol>
              </a:tblGrid>
              <a:tr h="267000">
                <a:tc>
                  <a:txBody>
                    <a:bodyPr/>
                    <a:lstStyle/>
                    <a:p>
                      <a:pPr marL="0" lvl="0" indent="0" algn="l" rtl="0">
                        <a:spcBef>
                          <a:spcPts val="0"/>
                        </a:spcBef>
                        <a:spcAft>
                          <a:spcPts val="0"/>
                        </a:spcAft>
                        <a:buNone/>
                      </a:pPr>
                      <a:r>
                        <a:rPr lang="ja" sz="800"/>
                        <a:t>在宅酸素供給装置の保守点検業者のための緊急・災害対応体性の整備に関する手引書　令和4年3月厚生労働省　医政局地域医療計画課　一部引用</a:t>
                      </a:r>
                      <a:endParaRPr sz="80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xfrm>
            <a:off x="524088" y="248513"/>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38761D"/>
                </a:solidFill>
              </a:rPr>
              <a:t>吸引器の災害対策</a:t>
            </a:r>
            <a:endParaRPr>
              <a:solidFill>
                <a:srgbClr val="38761D"/>
              </a:solidFill>
            </a:endParaRPr>
          </a:p>
        </p:txBody>
      </p:sp>
      <p:sp>
        <p:nvSpPr>
          <p:cNvPr id="358" name="Google Shape;358;p51"/>
          <p:cNvSpPr txBox="1"/>
          <p:nvPr/>
        </p:nvSpPr>
        <p:spPr>
          <a:xfrm>
            <a:off x="670700" y="2167550"/>
            <a:ext cx="75954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2"/>
              </a:buClr>
              <a:buSzPts val="2200"/>
              <a:buChar char="❏"/>
            </a:pPr>
            <a:r>
              <a:rPr lang="ja" sz="2200">
                <a:solidFill>
                  <a:schemeClr val="dk2"/>
                </a:solidFill>
              </a:rPr>
              <a:t>吸引器にバッテリーが搭載されているか確認</a:t>
            </a:r>
            <a:endParaRPr sz="2200">
              <a:solidFill>
                <a:schemeClr val="dk2"/>
              </a:solidFill>
            </a:endParaRPr>
          </a:p>
          <a:p>
            <a:pPr marL="457200" lvl="0" indent="-368300" algn="l" rtl="0">
              <a:spcBef>
                <a:spcPts val="0"/>
              </a:spcBef>
              <a:spcAft>
                <a:spcPts val="0"/>
              </a:spcAft>
              <a:buClr>
                <a:schemeClr val="dk2"/>
              </a:buClr>
              <a:buSzPts val="2200"/>
              <a:buChar char="❏"/>
            </a:pPr>
            <a:r>
              <a:rPr lang="ja" sz="2200">
                <a:solidFill>
                  <a:schemeClr val="dk2"/>
                </a:solidFill>
              </a:rPr>
              <a:t>バッテリーの持つ時間を確認</a:t>
            </a:r>
            <a:endParaRPr sz="2200">
              <a:solidFill>
                <a:schemeClr val="dk2"/>
              </a:solidFill>
            </a:endParaRPr>
          </a:p>
          <a:p>
            <a:pPr marL="457200" lvl="0" indent="-368300" algn="l" rtl="0">
              <a:spcBef>
                <a:spcPts val="0"/>
              </a:spcBef>
              <a:spcAft>
                <a:spcPts val="0"/>
              </a:spcAft>
              <a:buClr>
                <a:schemeClr val="dk2"/>
              </a:buClr>
              <a:buSzPts val="2200"/>
              <a:buChar char="❏"/>
            </a:pPr>
            <a:r>
              <a:rPr lang="ja" sz="2200">
                <a:solidFill>
                  <a:schemeClr val="dk2"/>
                </a:solidFill>
              </a:rPr>
              <a:t>電源を必要としない吸引器の準備</a:t>
            </a:r>
            <a:endParaRPr sz="1800">
              <a:solidFill>
                <a:schemeClr val="dk1"/>
              </a:solidFill>
            </a:endParaRPr>
          </a:p>
        </p:txBody>
      </p:sp>
      <p:sp>
        <p:nvSpPr>
          <p:cNvPr id="359" name="Google Shape;359;p51"/>
          <p:cNvSpPr/>
          <p:nvPr/>
        </p:nvSpPr>
        <p:spPr>
          <a:xfrm>
            <a:off x="524100" y="1354725"/>
            <a:ext cx="6835800" cy="626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2500">
                <a:solidFill>
                  <a:schemeClr val="accent4"/>
                </a:solidFill>
                <a:highlight>
                  <a:schemeClr val="lt2"/>
                </a:highlight>
              </a:rPr>
              <a:t>吸引器使用者のチェック項目</a:t>
            </a:r>
            <a:endParaRPr sz="2500">
              <a:solidFill>
                <a:schemeClr val="accent4"/>
              </a:solidFill>
              <a:highlight>
                <a:schemeClr val="lt2"/>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787675" y="0"/>
            <a:ext cx="6405600"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2820">
                <a:solidFill>
                  <a:srgbClr val="38761D"/>
                </a:solidFill>
              </a:rPr>
              <a:t>　　　　　　</a:t>
            </a:r>
            <a:r>
              <a:rPr lang="ja" sz="2520">
                <a:solidFill>
                  <a:srgbClr val="38761D"/>
                </a:solidFill>
              </a:rPr>
              <a:t>　目　次</a:t>
            </a:r>
            <a:endParaRPr sz="2820">
              <a:solidFill>
                <a:srgbClr val="38761D"/>
              </a:solidFill>
            </a:endParaRPr>
          </a:p>
        </p:txBody>
      </p:sp>
      <p:sp>
        <p:nvSpPr>
          <p:cNvPr id="73" name="Google Shape;73;p16"/>
          <p:cNvSpPr txBox="1">
            <a:spLocks noGrp="1"/>
          </p:cNvSpPr>
          <p:nvPr>
            <p:ph type="body" idx="1"/>
          </p:nvPr>
        </p:nvSpPr>
        <p:spPr>
          <a:xfrm>
            <a:off x="1692175" y="973325"/>
            <a:ext cx="6871500" cy="33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solidFill>
                  <a:srgbClr val="434343"/>
                </a:solidFill>
              </a:rPr>
              <a:t>　災害時に役立つ情報</a:t>
            </a:r>
            <a:endParaRPr>
              <a:solidFill>
                <a:srgbClr val="434343"/>
              </a:solidFill>
            </a:endParaRPr>
          </a:p>
          <a:p>
            <a:pPr marL="0" lvl="0" indent="0" algn="l" rtl="0">
              <a:spcBef>
                <a:spcPts val="0"/>
              </a:spcBef>
              <a:spcAft>
                <a:spcPts val="0"/>
              </a:spcAft>
              <a:buNone/>
            </a:pPr>
            <a:r>
              <a:rPr lang="ja">
                <a:solidFill>
                  <a:srgbClr val="434343"/>
                </a:solidFill>
              </a:rPr>
              <a:t>　経口補水液・・・・・・・・・・・・・・・・・・・５３</a:t>
            </a:r>
            <a:endParaRPr>
              <a:solidFill>
                <a:srgbClr val="434343"/>
              </a:solidFill>
            </a:endParaRPr>
          </a:p>
          <a:p>
            <a:pPr marL="0" lvl="0" indent="0" algn="l" rtl="0">
              <a:spcBef>
                <a:spcPts val="0"/>
              </a:spcBef>
              <a:spcAft>
                <a:spcPts val="0"/>
              </a:spcAft>
              <a:buNone/>
            </a:pPr>
            <a:r>
              <a:rPr lang="ja">
                <a:solidFill>
                  <a:srgbClr val="434343"/>
                </a:solidFill>
              </a:rPr>
              <a:t>　簡易トイレ・・・・・・・・・・・・・・・・・・・５４</a:t>
            </a:r>
            <a:endParaRPr>
              <a:solidFill>
                <a:srgbClr val="434343"/>
              </a:solidFill>
            </a:endParaRPr>
          </a:p>
          <a:p>
            <a:pPr marL="0" lvl="0" indent="0" algn="l" rtl="0">
              <a:spcBef>
                <a:spcPts val="0"/>
              </a:spcBef>
              <a:spcAft>
                <a:spcPts val="0"/>
              </a:spcAft>
              <a:buNone/>
            </a:pPr>
            <a:r>
              <a:rPr lang="ja">
                <a:solidFill>
                  <a:srgbClr val="434343"/>
                </a:solidFill>
              </a:rPr>
              <a:t>　口腔ケア・・・・・・・・・・・・・・・・・・・・５７</a:t>
            </a:r>
            <a:endParaRPr>
              <a:solidFill>
                <a:srgbClr val="434343"/>
              </a:solidFill>
            </a:endParaRPr>
          </a:p>
          <a:p>
            <a:pPr marL="0" lvl="0" indent="0" algn="l" rtl="0">
              <a:spcBef>
                <a:spcPts val="0"/>
              </a:spcBef>
              <a:spcAft>
                <a:spcPts val="0"/>
              </a:spcAft>
              <a:buNone/>
            </a:pPr>
            <a:endParaRPr>
              <a:solidFill>
                <a:srgbClr val="434343"/>
              </a:solidFill>
            </a:endParaRPr>
          </a:p>
          <a:p>
            <a:pPr marL="0" lvl="0" indent="0" algn="l" rtl="0">
              <a:spcBef>
                <a:spcPts val="0"/>
              </a:spcBef>
              <a:spcAft>
                <a:spcPts val="0"/>
              </a:spcAft>
              <a:buNone/>
            </a:pPr>
            <a:r>
              <a:rPr lang="ja">
                <a:solidFill>
                  <a:srgbClr val="434343"/>
                </a:solidFill>
              </a:rPr>
              <a:t>　災害時における当協会の体制・・・・・・・・・・・５８</a:t>
            </a:r>
            <a:endParaRPr>
              <a:solidFill>
                <a:srgbClr val="434343"/>
              </a:solidFill>
            </a:endParaRPr>
          </a:p>
          <a:p>
            <a:pPr marL="0" lvl="0" indent="0" algn="l" rtl="0">
              <a:spcBef>
                <a:spcPts val="0"/>
              </a:spcBef>
              <a:spcAft>
                <a:spcPts val="0"/>
              </a:spcAft>
              <a:buNone/>
            </a:pPr>
            <a:r>
              <a:rPr lang="ja">
                <a:solidFill>
                  <a:srgbClr val="434343"/>
                </a:solidFill>
              </a:rPr>
              <a:t>　災害状況報告の入力方法・・・・・・・・・・・・・５９</a:t>
            </a:r>
            <a:endParaRPr>
              <a:solidFill>
                <a:srgbClr val="434343"/>
              </a:solidFill>
            </a:endParaRPr>
          </a:p>
          <a:p>
            <a:pPr marL="0" lvl="0" indent="0" algn="l" rtl="0">
              <a:spcBef>
                <a:spcPts val="0"/>
              </a:spcBef>
              <a:spcAft>
                <a:spcPts val="0"/>
              </a:spcAft>
              <a:buNone/>
            </a:pPr>
            <a:r>
              <a:rPr lang="ja">
                <a:solidFill>
                  <a:srgbClr val="434343"/>
                </a:solidFill>
              </a:rPr>
              <a:t>　災害時　役に立つ情報サイト・・・・・・・・・・・６１　</a:t>
            </a:r>
            <a:endParaRPr>
              <a:solidFill>
                <a:srgbClr val="434343"/>
              </a:solidFill>
            </a:endParaRPr>
          </a:p>
          <a:p>
            <a:pPr marL="0" lvl="0" indent="0" algn="l" rtl="0">
              <a:spcBef>
                <a:spcPts val="0"/>
              </a:spcBef>
              <a:spcAft>
                <a:spcPts val="0"/>
              </a:spcAft>
              <a:buNone/>
            </a:pPr>
            <a:endParaRPr>
              <a:solidFill>
                <a:srgbClr val="43434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3"/>
        <p:cNvGrpSpPr/>
        <p:nvPr/>
      </p:nvGrpSpPr>
      <p:grpSpPr>
        <a:xfrm>
          <a:off x="0" y="0"/>
          <a:ext cx="0" cy="0"/>
          <a:chOff x="0" y="0"/>
          <a:chExt cx="0" cy="0"/>
        </a:xfrm>
      </p:grpSpPr>
      <p:sp>
        <p:nvSpPr>
          <p:cNvPr id="364" name="Google Shape;364;p52"/>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吸引器　</a:t>
            </a:r>
            <a:r>
              <a:rPr lang="ja" sz="2044" b="1">
                <a:highlight>
                  <a:srgbClr val="FFD966"/>
                </a:highlight>
              </a:rPr>
              <a:t>停電するとどうなる？</a:t>
            </a:r>
            <a:endParaRPr sz="2044" b="1">
              <a:highlight>
                <a:srgbClr val="FFD966"/>
              </a:highlight>
            </a:endParaRPr>
          </a:p>
          <a:p>
            <a:pPr marL="0" lvl="0" indent="0" algn="l" rtl="0">
              <a:spcBef>
                <a:spcPts val="0"/>
              </a:spcBef>
              <a:spcAft>
                <a:spcPts val="0"/>
              </a:spcAft>
              <a:buNone/>
            </a:pPr>
            <a:endParaRPr>
              <a:solidFill>
                <a:srgbClr val="FF9900"/>
              </a:solidFill>
            </a:endParaRPr>
          </a:p>
        </p:txBody>
      </p:sp>
      <p:sp>
        <p:nvSpPr>
          <p:cNvPr id="365" name="Google Shape;365;p52"/>
          <p:cNvSpPr txBox="1"/>
          <p:nvPr/>
        </p:nvSpPr>
        <p:spPr>
          <a:xfrm>
            <a:off x="218775" y="623400"/>
            <a:ext cx="8572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ja" sz="1800">
                <a:solidFill>
                  <a:schemeClr val="dk2"/>
                </a:solidFill>
              </a:rPr>
              <a:t>バッテリー内蔵のものは切り替わる、バッテリー無いものは使用できなくなる。</a:t>
            </a:r>
            <a:endParaRPr/>
          </a:p>
        </p:txBody>
      </p:sp>
      <p:pic>
        <p:nvPicPr>
          <p:cNvPr id="366" name="Google Shape;366;p52"/>
          <p:cNvPicPr preferRelativeResize="0"/>
          <p:nvPr/>
        </p:nvPicPr>
        <p:blipFill rotWithShape="1">
          <a:blip r:embed="rId4">
            <a:alphaModFix/>
          </a:blip>
          <a:srcRect t="42489"/>
          <a:stretch/>
        </p:blipFill>
        <p:spPr>
          <a:xfrm>
            <a:off x="404200" y="1160425"/>
            <a:ext cx="7070868" cy="2585700"/>
          </a:xfrm>
          <a:prstGeom prst="rect">
            <a:avLst/>
          </a:prstGeom>
          <a:noFill/>
          <a:ln>
            <a:noFill/>
          </a:ln>
        </p:spPr>
      </p:pic>
      <p:sp>
        <p:nvSpPr>
          <p:cNvPr id="367" name="Google Shape;367;p52"/>
          <p:cNvSpPr/>
          <p:nvPr/>
        </p:nvSpPr>
        <p:spPr>
          <a:xfrm>
            <a:off x="6334250" y="2312800"/>
            <a:ext cx="2457000" cy="1085400"/>
          </a:xfrm>
          <a:prstGeom prst="wedgeRoundRectCallout">
            <a:avLst>
              <a:gd name="adj1" fmla="val -100223"/>
              <a:gd name="adj2" fmla="val -6053"/>
              <a:gd name="adj3" fmla="val 0"/>
            </a:avLst>
          </a:prstGeom>
          <a:solidFill>
            <a:schemeClr val="lt1"/>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800"/>
              <a:t>【</a:t>
            </a:r>
            <a:r>
              <a:rPr lang="ja" sz="1800">
                <a:solidFill>
                  <a:schemeClr val="dk1"/>
                </a:solidFill>
              </a:rPr>
              <a:t>DC-Ⅱ</a:t>
            </a:r>
            <a:r>
              <a:rPr lang="ja" sz="1800"/>
              <a:t>】</a:t>
            </a:r>
            <a:endParaRPr sz="1800"/>
          </a:p>
          <a:p>
            <a:pPr marL="0" lvl="0" indent="0" algn="l" rtl="0">
              <a:spcBef>
                <a:spcPts val="0"/>
              </a:spcBef>
              <a:spcAft>
                <a:spcPts val="0"/>
              </a:spcAft>
              <a:buNone/>
            </a:pPr>
            <a:r>
              <a:rPr lang="ja" sz="1800"/>
              <a:t>バッテリー搭載機種</a:t>
            </a:r>
            <a:endParaRPr sz="1800"/>
          </a:p>
        </p:txBody>
      </p:sp>
      <p:sp>
        <p:nvSpPr>
          <p:cNvPr id="368" name="Google Shape;368;p52"/>
          <p:cNvSpPr txBox="1"/>
          <p:nvPr/>
        </p:nvSpPr>
        <p:spPr>
          <a:xfrm>
            <a:off x="601875" y="3641775"/>
            <a:ext cx="6662400" cy="461700"/>
          </a:xfrm>
          <a:prstGeom prst="rect">
            <a:avLst/>
          </a:prstGeom>
          <a:noFill/>
          <a:ln>
            <a:noFill/>
          </a:ln>
        </p:spPr>
        <p:txBody>
          <a:bodyPr spcFirstLastPara="1" wrap="square" lIns="91425" tIns="91425" rIns="91425" bIns="91425" anchor="t" anchorCtr="0">
            <a:spAutoFit/>
          </a:bodyPr>
          <a:lstStyle/>
          <a:p>
            <a:pPr marL="0" lvl="0" indent="0" algn="l" rtl="0">
              <a:lnSpc>
                <a:spcPct val="133333"/>
              </a:lnSpc>
              <a:spcBef>
                <a:spcPts val="0"/>
              </a:spcBef>
              <a:spcAft>
                <a:spcPts val="0"/>
              </a:spcAft>
              <a:buNone/>
            </a:pPr>
            <a:r>
              <a:rPr lang="ja" sz="1800">
                <a:solidFill>
                  <a:schemeClr val="dk1"/>
                </a:solidFill>
              </a:rPr>
              <a:t>３電源（家庭用AC電源・車載用DC12V・内蔵バッテリー）</a:t>
            </a:r>
            <a:endParaRPr sz="1800"/>
          </a:p>
        </p:txBody>
      </p:sp>
      <p:sp>
        <p:nvSpPr>
          <p:cNvPr id="369" name="Google Shape;369;p52"/>
          <p:cNvSpPr txBox="1"/>
          <p:nvPr/>
        </p:nvSpPr>
        <p:spPr>
          <a:xfrm>
            <a:off x="601875" y="41034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solidFill>
                  <a:schemeClr val="dk1"/>
                </a:solidFill>
              </a:rPr>
              <a:t>新鋭工業HPより</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3"/>
        <p:cNvGrpSpPr/>
        <p:nvPr/>
      </p:nvGrpSpPr>
      <p:grpSpPr>
        <a:xfrm>
          <a:off x="0" y="0"/>
          <a:ext cx="0" cy="0"/>
          <a:chOff x="0" y="0"/>
          <a:chExt cx="0" cy="0"/>
        </a:xfrm>
      </p:grpSpPr>
      <p:sp>
        <p:nvSpPr>
          <p:cNvPr id="374" name="Google Shape;374;p53"/>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吸引器</a:t>
            </a:r>
            <a:endParaRPr>
              <a:solidFill>
                <a:srgbClr val="FF9900"/>
              </a:solidFill>
            </a:endParaRPr>
          </a:p>
        </p:txBody>
      </p:sp>
      <p:sp>
        <p:nvSpPr>
          <p:cNvPr id="375" name="Google Shape;375;p53"/>
          <p:cNvSpPr txBox="1"/>
          <p:nvPr/>
        </p:nvSpPr>
        <p:spPr>
          <a:xfrm>
            <a:off x="837150" y="3953625"/>
            <a:ext cx="566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solidFill>
                  <a:schemeClr val="dk1"/>
                </a:solidFill>
              </a:rPr>
              <a:t>その他、オプションで３電源対応に可能機種あり</a:t>
            </a:r>
            <a:endParaRPr>
              <a:solidFill>
                <a:schemeClr val="dk1"/>
              </a:solidFill>
            </a:endParaRPr>
          </a:p>
        </p:txBody>
      </p:sp>
      <p:pic>
        <p:nvPicPr>
          <p:cNvPr id="376" name="Google Shape;376;p53"/>
          <p:cNvPicPr preferRelativeResize="0"/>
          <p:nvPr/>
        </p:nvPicPr>
        <p:blipFill rotWithShape="1">
          <a:blip r:embed="rId4">
            <a:alphaModFix/>
          </a:blip>
          <a:srcRect t="11260" r="7149" b="8880"/>
          <a:stretch/>
        </p:blipFill>
        <p:spPr>
          <a:xfrm>
            <a:off x="1051025" y="1138550"/>
            <a:ext cx="2091078" cy="1798450"/>
          </a:xfrm>
          <a:prstGeom prst="rect">
            <a:avLst/>
          </a:prstGeom>
          <a:noFill/>
          <a:ln>
            <a:noFill/>
          </a:ln>
        </p:spPr>
      </p:pic>
      <p:pic>
        <p:nvPicPr>
          <p:cNvPr id="377" name="Google Shape;377;p53"/>
          <p:cNvPicPr preferRelativeResize="0"/>
          <p:nvPr/>
        </p:nvPicPr>
        <p:blipFill rotWithShape="1">
          <a:blip r:embed="rId5">
            <a:alphaModFix/>
          </a:blip>
          <a:srcRect t="12808" r="45151" b="32194"/>
          <a:stretch/>
        </p:blipFill>
        <p:spPr>
          <a:xfrm>
            <a:off x="5163923" y="1138550"/>
            <a:ext cx="1921701" cy="1798450"/>
          </a:xfrm>
          <a:prstGeom prst="rect">
            <a:avLst/>
          </a:prstGeom>
          <a:noFill/>
          <a:ln>
            <a:noFill/>
          </a:ln>
        </p:spPr>
      </p:pic>
      <p:sp>
        <p:nvSpPr>
          <p:cNvPr id="378" name="Google Shape;378;p53"/>
          <p:cNvSpPr txBox="1"/>
          <p:nvPr/>
        </p:nvSpPr>
        <p:spPr>
          <a:xfrm>
            <a:off x="418475" y="623400"/>
            <a:ext cx="3481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a:solidFill>
                  <a:schemeClr val="dk2"/>
                </a:solidFill>
              </a:rPr>
              <a:t>3電源対応吸引器ミニックDC-Ⅱ</a:t>
            </a:r>
            <a:endParaRPr sz="1800">
              <a:solidFill>
                <a:schemeClr val="dk2"/>
              </a:solidFill>
            </a:endParaRPr>
          </a:p>
        </p:txBody>
      </p:sp>
      <p:sp>
        <p:nvSpPr>
          <p:cNvPr id="379" name="Google Shape;379;p53"/>
          <p:cNvSpPr txBox="1"/>
          <p:nvPr/>
        </p:nvSpPr>
        <p:spPr>
          <a:xfrm>
            <a:off x="4483150" y="623400"/>
            <a:ext cx="37848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a:solidFill>
                  <a:schemeClr val="dk2"/>
                </a:solidFill>
              </a:rPr>
              <a:t>3電源対応吸引・吸入器セパDC-Ⅱ</a:t>
            </a:r>
            <a:endParaRPr sz="1800">
              <a:solidFill>
                <a:schemeClr val="dk2"/>
              </a:solidFill>
            </a:endParaRPr>
          </a:p>
        </p:txBody>
      </p:sp>
      <p:sp>
        <p:nvSpPr>
          <p:cNvPr id="380" name="Google Shape;380;p53"/>
          <p:cNvSpPr txBox="1"/>
          <p:nvPr/>
        </p:nvSpPr>
        <p:spPr>
          <a:xfrm>
            <a:off x="1124150" y="3002950"/>
            <a:ext cx="2641800" cy="6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000">
                <a:solidFill>
                  <a:schemeClr val="dk2"/>
                </a:solidFill>
              </a:rPr>
              <a:t>内蔵バッテリー作動時間</a:t>
            </a:r>
            <a:endParaRPr sz="1000">
              <a:solidFill>
                <a:schemeClr val="dk2"/>
              </a:solidFill>
            </a:endParaRPr>
          </a:p>
          <a:p>
            <a:pPr marL="0" lvl="0" indent="0" algn="l" rtl="0">
              <a:spcBef>
                <a:spcPts val="0"/>
              </a:spcBef>
              <a:spcAft>
                <a:spcPts val="0"/>
              </a:spcAft>
              <a:buNone/>
            </a:pPr>
            <a:r>
              <a:rPr lang="ja" sz="1000">
                <a:solidFill>
                  <a:schemeClr val="dk2"/>
                </a:solidFill>
              </a:rPr>
              <a:t>・通常運転：約40分</a:t>
            </a:r>
            <a:endParaRPr sz="1000">
              <a:solidFill>
                <a:schemeClr val="dk2"/>
              </a:solidFill>
            </a:endParaRPr>
          </a:p>
          <a:p>
            <a:pPr marL="0" lvl="0" indent="0" algn="l" rtl="0">
              <a:spcBef>
                <a:spcPts val="0"/>
              </a:spcBef>
              <a:spcAft>
                <a:spcPts val="0"/>
              </a:spcAft>
              <a:buNone/>
            </a:pPr>
            <a:r>
              <a:rPr lang="ja" sz="1000">
                <a:solidFill>
                  <a:schemeClr val="dk2"/>
                </a:solidFill>
              </a:rPr>
              <a:t>・節電運転：約60分</a:t>
            </a:r>
            <a:endParaRPr sz="1000">
              <a:solidFill>
                <a:schemeClr val="dk2"/>
              </a:solidFill>
            </a:endParaRPr>
          </a:p>
        </p:txBody>
      </p:sp>
      <p:sp>
        <p:nvSpPr>
          <p:cNvPr id="381" name="Google Shape;381;p53"/>
          <p:cNvSpPr txBox="1"/>
          <p:nvPr/>
        </p:nvSpPr>
        <p:spPr>
          <a:xfrm>
            <a:off x="5210575" y="3002950"/>
            <a:ext cx="2641800" cy="6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000">
                <a:solidFill>
                  <a:schemeClr val="dk2"/>
                </a:solidFill>
              </a:rPr>
              <a:t>内蔵バッテリー作動時間</a:t>
            </a:r>
            <a:endParaRPr sz="1000">
              <a:solidFill>
                <a:schemeClr val="dk2"/>
              </a:solidFill>
            </a:endParaRPr>
          </a:p>
          <a:p>
            <a:pPr marL="0" lvl="0" indent="0" algn="l" rtl="0">
              <a:spcBef>
                <a:spcPts val="0"/>
              </a:spcBef>
              <a:spcAft>
                <a:spcPts val="0"/>
              </a:spcAft>
              <a:buNone/>
            </a:pPr>
            <a:r>
              <a:rPr lang="ja" sz="1000">
                <a:solidFill>
                  <a:schemeClr val="dk2"/>
                </a:solidFill>
              </a:rPr>
              <a:t>・通常運転：約40分</a:t>
            </a:r>
            <a:endParaRPr sz="1000">
              <a:solidFill>
                <a:schemeClr val="dk2"/>
              </a:solidFill>
            </a:endParaRPr>
          </a:p>
          <a:p>
            <a:pPr marL="0" lvl="0" indent="0" algn="l" rtl="0">
              <a:spcBef>
                <a:spcPts val="0"/>
              </a:spcBef>
              <a:spcAft>
                <a:spcPts val="0"/>
              </a:spcAft>
              <a:buNone/>
            </a:pPr>
            <a:r>
              <a:rPr lang="ja" sz="1000">
                <a:solidFill>
                  <a:schemeClr val="dk2"/>
                </a:solidFill>
              </a:rPr>
              <a:t>・節電運転はありません</a:t>
            </a:r>
            <a:endParaRPr sz="1000">
              <a:solidFill>
                <a:schemeClr val="dk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5"/>
        <p:cNvGrpSpPr/>
        <p:nvPr/>
      </p:nvGrpSpPr>
      <p:grpSpPr>
        <a:xfrm>
          <a:off x="0" y="0"/>
          <a:ext cx="0" cy="0"/>
          <a:chOff x="0" y="0"/>
          <a:chExt cx="0" cy="0"/>
        </a:xfrm>
      </p:grpSpPr>
      <p:sp>
        <p:nvSpPr>
          <p:cNvPr id="386" name="Google Shape;386;p54"/>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吸引器　</a:t>
            </a:r>
            <a:r>
              <a:rPr lang="ja" sz="2044" b="1">
                <a:highlight>
                  <a:srgbClr val="FFD966"/>
                </a:highlight>
              </a:rPr>
              <a:t>停電したときにどう対応する？</a:t>
            </a:r>
            <a:endParaRPr sz="2044" b="1">
              <a:highlight>
                <a:srgbClr val="FFD966"/>
              </a:highlight>
            </a:endParaRPr>
          </a:p>
          <a:p>
            <a:pPr marL="0" lvl="0" indent="0" algn="l" rtl="0">
              <a:spcBef>
                <a:spcPts val="0"/>
              </a:spcBef>
              <a:spcAft>
                <a:spcPts val="0"/>
              </a:spcAft>
              <a:buNone/>
            </a:pPr>
            <a:endParaRPr>
              <a:solidFill>
                <a:srgbClr val="FF9900"/>
              </a:solidFill>
            </a:endParaRPr>
          </a:p>
        </p:txBody>
      </p:sp>
      <p:sp>
        <p:nvSpPr>
          <p:cNvPr id="387" name="Google Shape;387;p54"/>
          <p:cNvSpPr txBox="1"/>
          <p:nvPr/>
        </p:nvSpPr>
        <p:spPr>
          <a:xfrm>
            <a:off x="405600" y="772850"/>
            <a:ext cx="8332800" cy="246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b="1">
                <a:solidFill>
                  <a:schemeClr val="dk2"/>
                </a:solidFill>
              </a:rPr>
              <a:t>【ミニックDC-Ⅱの場合】</a:t>
            </a:r>
            <a:endParaRPr sz="1800" b="1">
              <a:solidFill>
                <a:schemeClr val="dk2"/>
              </a:solidFill>
            </a:endParaRPr>
          </a:p>
          <a:p>
            <a:pPr marL="0" lvl="0" indent="0" algn="l" rtl="0">
              <a:spcBef>
                <a:spcPts val="1200"/>
              </a:spcBef>
              <a:spcAft>
                <a:spcPts val="0"/>
              </a:spcAft>
              <a:buNone/>
            </a:pPr>
            <a:r>
              <a:rPr lang="ja" sz="1800" b="1">
                <a:solidFill>
                  <a:schemeClr val="dk2"/>
                </a:solidFill>
              </a:rPr>
              <a:t>内部バッテリーに切り替わってから40分（通常モード）〜60分（節電モード）程度運転可能</a:t>
            </a:r>
            <a:endParaRPr sz="1800" b="1">
              <a:solidFill>
                <a:schemeClr val="dk2"/>
              </a:solidFill>
            </a:endParaRPr>
          </a:p>
          <a:p>
            <a:pPr marL="0" lvl="0" indent="0" algn="l" rtl="0">
              <a:spcBef>
                <a:spcPts val="1200"/>
              </a:spcBef>
              <a:spcAft>
                <a:spcPts val="0"/>
              </a:spcAft>
              <a:buNone/>
            </a:pPr>
            <a:r>
              <a:rPr lang="ja" sz="1800" b="1">
                <a:solidFill>
                  <a:schemeClr val="dk2"/>
                </a:solidFill>
              </a:rPr>
              <a:t>１回の吸引時間や回数などは異なるため、想定よりは短い時間しか持たない</a:t>
            </a:r>
            <a:endParaRPr sz="1800" b="1">
              <a:solidFill>
                <a:schemeClr val="dk2"/>
              </a:solidFill>
            </a:endParaRPr>
          </a:p>
          <a:p>
            <a:pPr marL="0" lvl="0" indent="0" algn="l" rtl="0">
              <a:spcBef>
                <a:spcPts val="1200"/>
              </a:spcBef>
              <a:spcAft>
                <a:spcPts val="0"/>
              </a:spcAft>
              <a:buNone/>
            </a:pPr>
            <a:r>
              <a:rPr lang="ja" sz="1800" b="1">
                <a:solidFill>
                  <a:schemeClr val="dk2"/>
                </a:solidFill>
              </a:rPr>
              <a:t>圧力が高いとより電力を使うため、バッテリーの持ち時間は短い</a:t>
            </a:r>
            <a:endParaRPr sz="1800" b="1">
              <a:solidFill>
                <a:schemeClr val="dk2"/>
              </a:solidFill>
            </a:endParaRPr>
          </a:p>
          <a:p>
            <a:pPr marL="0" lvl="0" indent="0" algn="l" rtl="0">
              <a:spcBef>
                <a:spcPts val="1200"/>
              </a:spcBef>
              <a:spcAft>
                <a:spcPts val="1200"/>
              </a:spcAft>
              <a:buNone/>
            </a:pPr>
            <a:r>
              <a:rPr lang="ja" sz="1800" b="1">
                <a:solidFill>
                  <a:schemeClr val="dk2"/>
                </a:solidFill>
              </a:rPr>
              <a:t>バッテリーをより長く持たせるためには、最低限の圧力で吸引を行う。</a:t>
            </a:r>
            <a:endParaRPr sz="1800" b="1">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1"/>
        <p:cNvGrpSpPr/>
        <p:nvPr/>
      </p:nvGrpSpPr>
      <p:grpSpPr>
        <a:xfrm>
          <a:off x="0" y="0"/>
          <a:ext cx="0" cy="0"/>
          <a:chOff x="0" y="0"/>
          <a:chExt cx="0" cy="0"/>
        </a:xfrm>
      </p:grpSpPr>
      <p:sp>
        <p:nvSpPr>
          <p:cNvPr id="392" name="Google Shape;392;p55"/>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吸引器　</a:t>
            </a:r>
            <a:r>
              <a:rPr lang="ja" sz="2072" b="1">
                <a:solidFill>
                  <a:schemeClr val="dk2"/>
                </a:solidFill>
                <a:highlight>
                  <a:srgbClr val="FFD966"/>
                </a:highlight>
              </a:rPr>
              <a:t>電源を必要としない吸引器の一覧</a:t>
            </a:r>
            <a:endParaRPr sz="2072" b="1">
              <a:solidFill>
                <a:schemeClr val="dk2"/>
              </a:solidFill>
              <a:highlight>
                <a:srgbClr val="FFD966"/>
              </a:highlight>
            </a:endParaRPr>
          </a:p>
          <a:p>
            <a:pPr marL="0" lvl="0" indent="0" algn="l" rtl="0">
              <a:spcBef>
                <a:spcPts val="0"/>
              </a:spcBef>
              <a:spcAft>
                <a:spcPts val="0"/>
              </a:spcAft>
              <a:buNone/>
            </a:pPr>
            <a:endParaRPr>
              <a:solidFill>
                <a:srgbClr val="FF9900"/>
              </a:solidFill>
            </a:endParaRPr>
          </a:p>
        </p:txBody>
      </p:sp>
      <p:pic>
        <p:nvPicPr>
          <p:cNvPr id="393" name="Google Shape;393;p55"/>
          <p:cNvPicPr preferRelativeResize="0"/>
          <p:nvPr/>
        </p:nvPicPr>
        <p:blipFill rotWithShape="1">
          <a:blip r:embed="rId4">
            <a:alphaModFix/>
          </a:blip>
          <a:srcRect l="52614" t="26917" r="20471" b="53411"/>
          <a:stretch/>
        </p:blipFill>
        <p:spPr>
          <a:xfrm>
            <a:off x="311725" y="1342150"/>
            <a:ext cx="4260274" cy="1750775"/>
          </a:xfrm>
          <a:prstGeom prst="rect">
            <a:avLst/>
          </a:prstGeom>
          <a:noFill/>
          <a:ln>
            <a:noFill/>
          </a:ln>
        </p:spPr>
      </p:pic>
      <p:pic>
        <p:nvPicPr>
          <p:cNvPr id="394" name="Google Shape;394;p55"/>
          <p:cNvPicPr preferRelativeResize="0"/>
          <p:nvPr/>
        </p:nvPicPr>
        <p:blipFill>
          <a:blip r:embed="rId5">
            <a:alphaModFix/>
          </a:blip>
          <a:stretch>
            <a:fillRect/>
          </a:stretch>
        </p:blipFill>
        <p:spPr>
          <a:xfrm>
            <a:off x="4830950" y="1342150"/>
            <a:ext cx="1788826" cy="1490675"/>
          </a:xfrm>
          <a:prstGeom prst="rect">
            <a:avLst/>
          </a:prstGeom>
          <a:noFill/>
          <a:ln>
            <a:noFill/>
          </a:ln>
        </p:spPr>
      </p:pic>
      <p:sp>
        <p:nvSpPr>
          <p:cNvPr id="395" name="Google Shape;395;p55"/>
          <p:cNvSpPr txBox="1"/>
          <p:nvPr/>
        </p:nvSpPr>
        <p:spPr>
          <a:xfrm>
            <a:off x="4756925" y="2754225"/>
            <a:ext cx="1788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a:solidFill>
                  <a:schemeClr val="dk1"/>
                </a:solidFill>
              </a:rPr>
              <a:t>ブルークロス社</a:t>
            </a:r>
            <a:endParaRPr sz="1100" b="1">
              <a:solidFill>
                <a:schemeClr val="dk1"/>
              </a:solidFill>
            </a:endParaRPr>
          </a:p>
        </p:txBody>
      </p:sp>
      <p:sp>
        <p:nvSpPr>
          <p:cNvPr id="396" name="Google Shape;396;p55"/>
          <p:cNvSpPr/>
          <p:nvPr/>
        </p:nvSpPr>
        <p:spPr>
          <a:xfrm>
            <a:off x="6730775" y="1292925"/>
            <a:ext cx="2021700" cy="1539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シリンジ＋吸引カテーテル</a:t>
            </a:r>
            <a:endParaRPr/>
          </a:p>
        </p:txBody>
      </p:sp>
      <p:sp>
        <p:nvSpPr>
          <p:cNvPr id="397" name="Google Shape;397;p55"/>
          <p:cNvSpPr/>
          <p:nvPr/>
        </p:nvSpPr>
        <p:spPr>
          <a:xfrm>
            <a:off x="404200" y="3092925"/>
            <a:ext cx="1945500" cy="4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100"/>
              <a:t>標準価格15400円</a:t>
            </a:r>
            <a:endParaRPr sz="1100"/>
          </a:p>
        </p:txBody>
      </p:sp>
      <p:sp>
        <p:nvSpPr>
          <p:cNvPr id="398" name="Google Shape;398;p55"/>
          <p:cNvSpPr/>
          <p:nvPr/>
        </p:nvSpPr>
        <p:spPr>
          <a:xfrm>
            <a:off x="4830900" y="3092925"/>
            <a:ext cx="1788900" cy="4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100"/>
              <a:t>標準価格22000円</a:t>
            </a:r>
            <a:endParaRPr sz="1100"/>
          </a:p>
        </p:txBody>
      </p:sp>
      <p:sp>
        <p:nvSpPr>
          <p:cNvPr id="399" name="Google Shape;399;p55"/>
          <p:cNvSpPr/>
          <p:nvPr/>
        </p:nvSpPr>
        <p:spPr>
          <a:xfrm>
            <a:off x="2551975" y="3092925"/>
            <a:ext cx="1945500" cy="4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100"/>
              <a:t>標準価格4500円</a:t>
            </a:r>
            <a:endParaRPr sz="11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3"/>
        <p:cNvGrpSpPr/>
        <p:nvPr/>
      </p:nvGrpSpPr>
      <p:grpSpPr>
        <a:xfrm>
          <a:off x="0" y="0"/>
          <a:ext cx="0" cy="0"/>
          <a:chOff x="0" y="0"/>
          <a:chExt cx="0" cy="0"/>
        </a:xfrm>
      </p:grpSpPr>
      <p:sp>
        <p:nvSpPr>
          <p:cNvPr id="404" name="Google Shape;404;p56"/>
          <p:cNvSpPr txBox="1">
            <a:spLocks noGrp="1"/>
          </p:cNvSpPr>
          <p:nvPr>
            <p:ph type="title"/>
          </p:nvPr>
        </p:nvSpPr>
        <p:spPr>
          <a:xfrm>
            <a:off x="524088" y="248513"/>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38761D"/>
                </a:solidFill>
              </a:rPr>
              <a:t>輸液ポンプの災害対策</a:t>
            </a:r>
            <a:endParaRPr>
              <a:solidFill>
                <a:srgbClr val="38761D"/>
              </a:solidFill>
            </a:endParaRPr>
          </a:p>
        </p:txBody>
      </p:sp>
      <p:sp>
        <p:nvSpPr>
          <p:cNvPr id="405" name="Google Shape;405;p56"/>
          <p:cNvSpPr txBox="1"/>
          <p:nvPr/>
        </p:nvSpPr>
        <p:spPr>
          <a:xfrm>
            <a:off x="670700" y="2167550"/>
            <a:ext cx="75954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2"/>
              </a:buClr>
              <a:buSzPts val="2200"/>
              <a:buChar char="❏"/>
            </a:pPr>
            <a:r>
              <a:rPr lang="ja" sz="2200">
                <a:solidFill>
                  <a:schemeClr val="dk2"/>
                </a:solidFill>
              </a:rPr>
              <a:t>輸液ポンプにバッテリーが搭載されているか確認</a:t>
            </a:r>
            <a:endParaRPr sz="2200">
              <a:solidFill>
                <a:schemeClr val="dk2"/>
              </a:solidFill>
            </a:endParaRPr>
          </a:p>
          <a:p>
            <a:pPr marL="457200" lvl="0" indent="-368300" algn="l" rtl="0">
              <a:spcBef>
                <a:spcPts val="0"/>
              </a:spcBef>
              <a:spcAft>
                <a:spcPts val="0"/>
              </a:spcAft>
              <a:buClr>
                <a:schemeClr val="dk2"/>
              </a:buClr>
              <a:buSzPts val="2200"/>
              <a:buChar char="❏"/>
            </a:pPr>
            <a:r>
              <a:rPr lang="ja" sz="2200">
                <a:solidFill>
                  <a:schemeClr val="dk2"/>
                </a:solidFill>
              </a:rPr>
              <a:t>バッテリーの持つ時間を確認</a:t>
            </a:r>
            <a:endParaRPr sz="2200">
              <a:solidFill>
                <a:schemeClr val="dk2"/>
              </a:solidFill>
            </a:endParaRPr>
          </a:p>
          <a:p>
            <a:pPr marL="457200" lvl="0" indent="-368300" algn="l" rtl="0">
              <a:spcBef>
                <a:spcPts val="0"/>
              </a:spcBef>
              <a:spcAft>
                <a:spcPts val="0"/>
              </a:spcAft>
              <a:buClr>
                <a:schemeClr val="dk2"/>
              </a:buClr>
              <a:buSzPts val="2200"/>
              <a:buChar char="❏"/>
            </a:pPr>
            <a:r>
              <a:rPr lang="ja" sz="2200">
                <a:solidFill>
                  <a:schemeClr val="dk2"/>
                </a:solidFill>
              </a:rPr>
              <a:t>電源を必要としない輸液の準備</a:t>
            </a:r>
            <a:endParaRPr sz="1800">
              <a:solidFill>
                <a:schemeClr val="dk1"/>
              </a:solidFill>
            </a:endParaRPr>
          </a:p>
        </p:txBody>
      </p:sp>
      <p:sp>
        <p:nvSpPr>
          <p:cNvPr id="406" name="Google Shape;406;p56"/>
          <p:cNvSpPr/>
          <p:nvPr/>
        </p:nvSpPr>
        <p:spPr>
          <a:xfrm>
            <a:off x="524100" y="1327925"/>
            <a:ext cx="6835800" cy="626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2500">
                <a:solidFill>
                  <a:schemeClr val="accent4"/>
                </a:solidFill>
                <a:highlight>
                  <a:schemeClr val="lt2"/>
                </a:highlight>
              </a:rPr>
              <a:t>輸液ポンプ使用者のチェック項目</a:t>
            </a:r>
            <a:endParaRPr sz="2500">
              <a:solidFill>
                <a:schemeClr val="accent4"/>
              </a:solidFill>
              <a:highlight>
                <a:schemeClr val="lt2"/>
              </a:high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0"/>
        <p:cNvGrpSpPr/>
        <p:nvPr/>
      </p:nvGrpSpPr>
      <p:grpSpPr>
        <a:xfrm>
          <a:off x="0" y="0"/>
          <a:ext cx="0" cy="0"/>
          <a:chOff x="0" y="0"/>
          <a:chExt cx="0" cy="0"/>
        </a:xfrm>
      </p:grpSpPr>
      <p:sp>
        <p:nvSpPr>
          <p:cNvPr id="411" name="Google Shape;411;p57"/>
          <p:cNvSpPr txBox="1">
            <a:spLocks noGrp="1"/>
          </p:cNvSpPr>
          <p:nvPr>
            <p:ph type="title"/>
          </p:nvPr>
        </p:nvSpPr>
        <p:spPr>
          <a:xfrm>
            <a:off x="44736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輸液ポンプ　　</a:t>
            </a:r>
            <a:endParaRPr>
              <a:solidFill>
                <a:srgbClr val="FF9900"/>
              </a:solidFill>
            </a:endParaRPr>
          </a:p>
        </p:txBody>
      </p:sp>
      <p:sp>
        <p:nvSpPr>
          <p:cNvPr id="412" name="Google Shape;412;p57"/>
          <p:cNvSpPr txBox="1"/>
          <p:nvPr/>
        </p:nvSpPr>
        <p:spPr>
          <a:xfrm>
            <a:off x="293175" y="1064125"/>
            <a:ext cx="6480300" cy="247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a:solidFill>
                  <a:schemeClr val="dk1"/>
                </a:solidFill>
              </a:rPr>
              <a:t>電池とAC電源の2電源方式</a:t>
            </a:r>
            <a:endParaRPr sz="1800">
              <a:solidFill>
                <a:schemeClr val="dk1"/>
              </a:solidFill>
            </a:endParaRPr>
          </a:p>
          <a:p>
            <a:pPr marL="0" lvl="0" indent="0" algn="l" rtl="0">
              <a:spcBef>
                <a:spcPts val="1200"/>
              </a:spcBef>
              <a:spcAft>
                <a:spcPts val="0"/>
              </a:spcAft>
              <a:buNone/>
            </a:pPr>
            <a:r>
              <a:rPr lang="ja" sz="1800">
                <a:solidFill>
                  <a:schemeClr val="dk1"/>
                </a:solidFill>
              </a:rPr>
              <a:t>専用充電池（新品で流量80ｍL/hで約24時間使用可能）は</a:t>
            </a:r>
            <a:endParaRPr sz="1800">
              <a:solidFill>
                <a:schemeClr val="dk1"/>
              </a:solidFill>
            </a:endParaRPr>
          </a:p>
          <a:p>
            <a:pPr marL="0" lvl="0" indent="0" algn="l" rtl="0">
              <a:spcBef>
                <a:spcPts val="1200"/>
              </a:spcBef>
              <a:spcAft>
                <a:spcPts val="0"/>
              </a:spcAft>
              <a:buNone/>
            </a:pPr>
            <a:r>
              <a:rPr lang="ja" sz="1800">
                <a:solidFill>
                  <a:schemeClr val="dk1"/>
                </a:solidFill>
              </a:rPr>
              <a:t>4本付属</a:t>
            </a:r>
            <a:endParaRPr sz="1800">
              <a:solidFill>
                <a:schemeClr val="dk1"/>
              </a:solidFill>
            </a:endParaRPr>
          </a:p>
          <a:p>
            <a:pPr marL="0" lvl="0" indent="0" algn="l" rtl="0">
              <a:spcBef>
                <a:spcPts val="1200"/>
              </a:spcBef>
              <a:spcAft>
                <a:spcPts val="0"/>
              </a:spcAft>
              <a:buNone/>
            </a:pPr>
            <a:r>
              <a:rPr lang="ja" sz="1800">
                <a:solidFill>
                  <a:schemeClr val="dk1"/>
                </a:solidFill>
              </a:rPr>
              <a:t>市販の単3形アルカリ乾電池2本でも使用可能</a:t>
            </a:r>
            <a:endParaRPr sz="1800">
              <a:solidFill>
                <a:schemeClr val="dk1"/>
              </a:solidFill>
            </a:endParaRPr>
          </a:p>
          <a:p>
            <a:pPr marL="0" lvl="0" indent="0" algn="l" rtl="0">
              <a:spcBef>
                <a:spcPts val="1200"/>
              </a:spcBef>
              <a:spcAft>
                <a:spcPts val="0"/>
              </a:spcAft>
              <a:buNone/>
            </a:pPr>
            <a:r>
              <a:rPr lang="ja" sz="1800">
                <a:solidFill>
                  <a:schemeClr val="dk1"/>
                </a:solidFill>
              </a:rPr>
              <a:t>停電時はAC電源駆動から充電池駆動に切り替わる</a:t>
            </a:r>
            <a:endParaRPr sz="1800">
              <a:solidFill>
                <a:schemeClr val="dk1"/>
              </a:solidFill>
            </a:endParaRPr>
          </a:p>
          <a:p>
            <a:pPr marL="0" lvl="0" indent="0" algn="ctr" rtl="0">
              <a:spcBef>
                <a:spcPts val="1200"/>
              </a:spcBef>
              <a:spcAft>
                <a:spcPts val="1200"/>
              </a:spcAft>
              <a:buNone/>
            </a:pPr>
            <a:r>
              <a:rPr lang="ja" sz="900">
                <a:solidFill>
                  <a:schemeClr val="dk1"/>
                </a:solidFill>
              </a:rPr>
              <a:t>　　　　　　　　　　　　　　　　　　　　エア・ウォーター・メディカル株式会社　ホームページより一部引用</a:t>
            </a:r>
            <a:endParaRPr sz="900">
              <a:solidFill>
                <a:schemeClr val="dk1"/>
              </a:solidFill>
            </a:endParaRPr>
          </a:p>
        </p:txBody>
      </p:sp>
      <p:pic>
        <p:nvPicPr>
          <p:cNvPr id="413" name="Google Shape;413;p57"/>
          <p:cNvPicPr preferRelativeResize="0"/>
          <p:nvPr/>
        </p:nvPicPr>
        <p:blipFill rotWithShape="1">
          <a:blip r:embed="rId4">
            <a:alphaModFix/>
          </a:blip>
          <a:srcRect l="12623" r="24853"/>
          <a:stretch/>
        </p:blipFill>
        <p:spPr>
          <a:xfrm>
            <a:off x="6961000" y="1064125"/>
            <a:ext cx="1584150" cy="18097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7"/>
        <p:cNvGrpSpPr/>
        <p:nvPr/>
      </p:nvGrpSpPr>
      <p:grpSpPr>
        <a:xfrm>
          <a:off x="0" y="0"/>
          <a:ext cx="0" cy="0"/>
          <a:chOff x="0" y="0"/>
          <a:chExt cx="0" cy="0"/>
        </a:xfrm>
      </p:grpSpPr>
      <p:sp>
        <p:nvSpPr>
          <p:cNvPr id="418" name="Google Shape;418;p58"/>
          <p:cNvSpPr txBox="1">
            <a:spLocks noGrp="1"/>
          </p:cNvSpPr>
          <p:nvPr>
            <p:ph type="title"/>
          </p:nvPr>
        </p:nvSpPr>
        <p:spPr>
          <a:xfrm>
            <a:off x="44736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輸液ポンプ</a:t>
            </a:r>
            <a:endParaRPr>
              <a:solidFill>
                <a:srgbClr val="FF9900"/>
              </a:solidFill>
            </a:endParaRPr>
          </a:p>
        </p:txBody>
      </p:sp>
      <p:sp>
        <p:nvSpPr>
          <p:cNvPr id="419" name="Google Shape;419;p58"/>
          <p:cNvSpPr txBox="1"/>
          <p:nvPr/>
        </p:nvSpPr>
        <p:spPr>
          <a:xfrm>
            <a:off x="293175" y="730000"/>
            <a:ext cx="7812900" cy="315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b="1">
                <a:solidFill>
                  <a:schemeClr val="dk2"/>
                </a:solidFill>
                <a:highlight>
                  <a:srgbClr val="FFD966"/>
                </a:highlight>
              </a:rPr>
              <a:t>停電したときのために何が必要？</a:t>
            </a:r>
            <a:endParaRPr sz="1800" b="1">
              <a:solidFill>
                <a:schemeClr val="dk2"/>
              </a:solidFill>
              <a:highlight>
                <a:srgbClr val="FFD966"/>
              </a:highlight>
            </a:endParaRPr>
          </a:p>
          <a:p>
            <a:pPr marL="0" lvl="0" indent="0" algn="l" rtl="0">
              <a:spcBef>
                <a:spcPts val="1200"/>
              </a:spcBef>
              <a:spcAft>
                <a:spcPts val="0"/>
              </a:spcAft>
              <a:buNone/>
            </a:pPr>
            <a:r>
              <a:rPr lang="ja" sz="1800">
                <a:solidFill>
                  <a:schemeClr val="dk1"/>
                </a:solidFill>
              </a:rPr>
              <a:t>定期的に充電池の充電（付属の専用充電器）が必要。カフティポンプ内でAC電源駆動時は中の充電器への充電は行われないため、充電した充電池を定期的に入れ替える必要がある。流量に合わせて市販の乾電池を購入しておく。</a:t>
            </a:r>
            <a:endParaRPr sz="1800">
              <a:solidFill>
                <a:schemeClr val="dk1"/>
              </a:solidFill>
            </a:endParaRPr>
          </a:p>
          <a:p>
            <a:pPr marL="0" lvl="0" indent="0" algn="l" rtl="0">
              <a:spcBef>
                <a:spcPts val="1200"/>
              </a:spcBef>
              <a:spcAft>
                <a:spcPts val="0"/>
              </a:spcAft>
              <a:buNone/>
            </a:pPr>
            <a:r>
              <a:rPr lang="ja" sz="1800" b="1">
                <a:solidFill>
                  <a:schemeClr val="dk2"/>
                </a:solidFill>
                <a:highlight>
                  <a:srgbClr val="FFD966"/>
                </a:highlight>
              </a:rPr>
              <a:t>停電した時にどう対応する？</a:t>
            </a:r>
            <a:endParaRPr sz="1800" b="1">
              <a:solidFill>
                <a:schemeClr val="dk2"/>
              </a:solidFill>
              <a:highlight>
                <a:srgbClr val="FFD966"/>
              </a:highlight>
            </a:endParaRPr>
          </a:p>
          <a:p>
            <a:pPr marL="0" lvl="0" indent="0" algn="l" rtl="0">
              <a:spcBef>
                <a:spcPts val="1200"/>
              </a:spcBef>
              <a:spcAft>
                <a:spcPts val="0"/>
              </a:spcAft>
              <a:buNone/>
            </a:pPr>
            <a:r>
              <a:rPr lang="ja" sz="1800">
                <a:solidFill>
                  <a:schemeClr val="dk1"/>
                </a:solidFill>
              </a:rPr>
              <a:t>電池残量が少なくなるとアラームが鳴るので、アラームに合わせて電池の交換を行う。</a:t>
            </a:r>
            <a:endParaRPr sz="1800">
              <a:solidFill>
                <a:schemeClr val="dk1"/>
              </a:solidFill>
            </a:endParaRPr>
          </a:p>
          <a:p>
            <a:pPr marL="0" lvl="0" indent="0" algn="ctr" rtl="0">
              <a:spcBef>
                <a:spcPts val="1200"/>
              </a:spcBef>
              <a:spcAft>
                <a:spcPts val="1200"/>
              </a:spcAft>
              <a:buNone/>
            </a:pPr>
            <a:r>
              <a:rPr lang="ja" sz="900">
                <a:solidFill>
                  <a:schemeClr val="dk1"/>
                </a:solidFill>
              </a:rPr>
              <a:t>　　　　　　　　　　　　　　　　　　　　エア・ウォーター・メディカル株式会社　ホームページより一部引用</a:t>
            </a:r>
            <a:endParaRPr sz="9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3"/>
        <p:cNvGrpSpPr/>
        <p:nvPr/>
      </p:nvGrpSpPr>
      <p:grpSpPr>
        <a:xfrm>
          <a:off x="0" y="0"/>
          <a:ext cx="0" cy="0"/>
          <a:chOff x="0" y="0"/>
          <a:chExt cx="0" cy="0"/>
        </a:xfrm>
      </p:grpSpPr>
      <p:sp>
        <p:nvSpPr>
          <p:cNvPr id="424" name="Google Shape;424;p59"/>
          <p:cNvSpPr txBox="1">
            <a:spLocks noGrp="1"/>
          </p:cNvSpPr>
          <p:nvPr>
            <p:ph type="title"/>
          </p:nvPr>
        </p:nvSpPr>
        <p:spPr>
          <a:xfrm>
            <a:off x="524088" y="248513"/>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38761D"/>
                </a:solidFill>
              </a:rPr>
              <a:t>エアマットの災害対策</a:t>
            </a:r>
            <a:endParaRPr>
              <a:solidFill>
                <a:srgbClr val="38761D"/>
              </a:solidFill>
            </a:endParaRPr>
          </a:p>
        </p:txBody>
      </p:sp>
      <p:sp>
        <p:nvSpPr>
          <p:cNvPr id="425" name="Google Shape;425;p59"/>
          <p:cNvSpPr txBox="1"/>
          <p:nvPr/>
        </p:nvSpPr>
        <p:spPr>
          <a:xfrm>
            <a:off x="777300" y="2127575"/>
            <a:ext cx="65826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2"/>
              </a:buClr>
              <a:buSzPts val="2200"/>
              <a:buChar char="❏"/>
            </a:pPr>
            <a:r>
              <a:rPr lang="ja" sz="2200">
                <a:solidFill>
                  <a:schemeClr val="dk2"/>
                </a:solidFill>
              </a:rPr>
              <a:t>使用しているマットの電力供給が止まった際のエア抜け時間の確認</a:t>
            </a:r>
            <a:endParaRPr sz="2200">
              <a:solidFill>
                <a:schemeClr val="dk2"/>
              </a:solidFill>
            </a:endParaRPr>
          </a:p>
          <a:p>
            <a:pPr marL="457200" lvl="0" indent="-368300" algn="l" rtl="0">
              <a:spcBef>
                <a:spcPts val="0"/>
              </a:spcBef>
              <a:spcAft>
                <a:spcPts val="0"/>
              </a:spcAft>
              <a:buClr>
                <a:schemeClr val="dk2"/>
              </a:buClr>
              <a:buSzPts val="2200"/>
              <a:buChar char="❏"/>
            </a:pPr>
            <a:r>
              <a:rPr lang="ja" sz="2200">
                <a:solidFill>
                  <a:schemeClr val="dk2"/>
                </a:solidFill>
              </a:rPr>
              <a:t>対策が必要なマットの場合、その方法の準備</a:t>
            </a:r>
            <a:endParaRPr sz="1800">
              <a:solidFill>
                <a:schemeClr val="dk1"/>
              </a:solidFill>
            </a:endParaRPr>
          </a:p>
        </p:txBody>
      </p:sp>
      <p:sp>
        <p:nvSpPr>
          <p:cNvPr id="426" name="Google Shape;426;p59"/>
          <p:cNvSpPr/>
          <p:nvPr/>
        </p:nvSpPr>
        <p:spPr>
          <a:xfrm>
            <a:off x="524100" y="1354725"/>
            <a:ext cx="6835800" cy="626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2500">
                <a:solidFill>
                  <a:schemeClr val="accent4"/>
                </a:solidFill>
                <a:highlight>
                  <a:schemeClr val="lt2"/>
                </a:highlight>
              </a:rPr>
              <a:t>エアマット使用者のチェック項目</a:t>
            </a:r>
            <a:endParaRPr sz="2500">
              <a:solidFill>
                <a:schemeClr val="accent4"/>
              </a:solidFill>
              <a:highlight>
                <a:schemeClr val="lt2"/>
              </a:high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0"/>
        <p:cNvGrpSpPr/>
        <p:nvPr/>
      </p:nvGrpSpPr>
      <p:grpSpPr>
        <a:xfrm>
          <a:off x="0" y="0"/>
          <a:ext cx="0" cy="0"/>
          <a:chOff x="0" y="0"/>
          <a:chExt cx="0" cy="0"/>
        </a:xfrm>
      </p:grpSpPr>
      <p:sp>
        <p:nvSpPr>
          <p:cNvPr id="431" name="Google Shape;431;p60"/>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エアマット</a:t>
            </a:r>
            <a:endParaRPr>
              <a:solidFill>
                <a:srgbClr val="FF9900"/>
              </a:solidFill>
            </a:endParaRPr>
          </a:p>
        </p:txBody>
      </p:sp>
      <p:sp>
        <p:nvSpPr>
          <p:cNvPr id="432" name="Google Shape;432;p60"/>
          <p:cNvSpPr txBox="1"/>
          <p:nvPr/>
        </p:nvSpPr>
        <p:spPr>
          <a:xfrm>
            <a:off x="468600" y="743325"/>
            <a:ext cx="8436900" cy="261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b="1">
                <a:solidFill>
                  <a:schemeClr val="dk2"/>
                </a:solidFill>
                <a:highlight>
                  <a:srgbClr val="FFD966"/>
                </a:highlight>
              </a:rPr>
              <a:t>停電するとどうなる？　</a:t>
            </a:r>
            <a:r>
              <a:rPr lang="ja" sz="1800" b="1">
                <a:solidFill>
                  <a:schemeClr val="dk2"/>
                </a:solidFill>
              </a:rPr>
              <a:t>　</a:t>
            </a:r>
            <a:r>
              <a:rPr lang="ja" sz="1800">
                <a:solidFill>
                  <a:schemeClr val="dk2"/>
                </a:solidFill>
              </a:rPr>
              <a:t>使用しているマットの特徴を把握する。</a:t>
            </a:r>
            <a:endParaRPr sz="1800">
              <a:solidFill>
                <a:schemeClr val="dk2"/>
              </a:solidFill>
            </a:endParaRPr>
          </a:p>
          <a:p>
            <a:pPr marL="0" lvl="0" indent="0" algn="l" rtl="0">
              <a:spcBef>
                <a:spcPts val="1200"/>
              </a:spcBef>
              <a:spcAft>
                <a:spcPts val="0"/>
              </a:spcAft>
              <a:buNone/>
            </a:pPr>
            <a:r>
              <a:rPr lang="ja" sz="1800" b="1">
                <a:solidFill>
                  <a:schemeClr val="dk2"/>
                </a:solidFill>
                <a:highlight>
                  <a:srgbClr val="FFD966"/>
                </a:highlight>
              </a:rPr>
              <a:t>各種メーカーや機種で違いがあるが、大きくわけて4パターン</a:t>
            </a:r>
            <a:endParaRPr sz="1800" b="1">
              <a:solidFill>
                <a:schemeClr val="dk2"/>
              </a:solidFill>
              <a:highlight>
                <a:srgbClr val="FFD966"/>
              </a:highlight>
            </a:endParaRPr>
          </a:p>
          <a:p>
            <a:pPr marL="0" lvl="0" indent="0" algn="l" rtl="0">
              <a:spcBef>
                <a:spcPts val="1200"/>
              </a:spcBef>
              <a:spcAft>
                <a:spcPts val="0"/>
              </a:spcAft>
              <a:buNone/>
            </a:pPr>
            <a:endParaRPr sz="1800">
              <a:solidFill>
                <a:schemeClr val="dk2"/>
              </a:solidFill>
              <a:highlight>
                <a:schemeClr val="lt1"/>
              </a:highlight>
            </a:endParaRPr>
          </a:p>
          <a:p>
            <a:pPr marL="0" lvl="0" indent="0" algn="l" rtl="0">
              <a:spcBef>
                <a:spcPts val="1200"/>
              </a:spcBef>
              <a:spcAft>
                <a:spcPts val="0"/>
              </a:spcAft>
              <a:buNone/>
            </a:pPr>
            <a:r>
              <a:rPr lang="ja" sz="1800">
                <a:solidFill>
                  <a:schemeClr val="dk2"/>
                </a:solidFill>
                <a:highlight>
                  <a:schemeClr val="lt1"/>
                </a:highlight>
              </a:rPr>
              <a:t>①空気が抜けにくい構造＋ウレタン層　　　　　　底着きしない</a:t>
            </a:r>
            <a:endParaRPr sz="1800">
              <a:solidFill>
                <a:schemeClr val="dk2"/>
              </a:solidFill>
              <a:highlight>
                <a:schemeClr val="lt1"/>
              </a:highlight>
            </a:endParaRPr>
          </a:p>
          <a:p>
            <a:pPr marL="0" lvl="0" indent="0" algn="l" rtl="0">
              <a:spcBef>
                <a:spcPts val="1200"/>
              </a:spcBef>
              <a:spcAft>
                <a:spcPts val="0"/>
              </a:spcAft>
              <a:buNone/>
            </a:pPr>
            <a:r>
              <a:rPr lang="ja" sz="1800">
                <a:solidFill>
                  <a:schemeClr val="dk2"/>
                </a:solidFill>
                <a:highlight>
                  <a:schemeClr val="lt1"/>
                </a:highlight>
              </a:rPr>
              <a:t>➁空気が抜けにくい構造　　　　　1～2週間空気を保持</a:t>
            </a:r>
            <a:endParaRPr sz="1800">
              <a:solidFill>
                <a:schemeClr val="dk2"/>
              </a:solidFill>
              <a:highlight>
                <a:schemeClr val="lt1"/>
              </a:highlight>
            </a:endParaRPr>
          </a:p>
          <a:p>
            <a:pPr marL="0" lvl="0" indent="0" algn="l" rtl="0">
              <a:spcBef>
                <a:spcPts val="1200"/>
              </a:spcBef>
              <a:spcAft>
                <a:spcPts val="1200"/>
              </a:spcAft>
              <a:buNone/>
            </a:pPr>
            <a:endParaRPr sz="1800">
              <a:solidFill>
                <a:schemeClr val="dk2"/>
              </a:solidFill>
              <a:highlight>
                <a:schemeClr val="lt1"/>
              </a:highlight>
            </a:endParaRPr>
          </a:p>
        </p:txBody>
      </p:sp>
      <p:sp>
        <p:nvSpPr>
          <p:cNvPr id="433" name="Google Shape;433;p60"/>
          <p:cNvSpPr/>
          <p:nvPr/>
        </p:nvSpPr>
        <p:spPr>
          <a:xfrm>
            <a:off x="4778275" y="2055525"/>
            <a:ext cx="249000" cy="345900"/>
          </a:xfrm>
          <a:prstGeom prst="rightArrow">
            <a:avLst>
              <a:gd name="adj1" fmla="val 50000"/>
              <a:gd name="adj2" fmla="val 50000"/>
            </a:avLst>
          </a:prstGeom>
          <a:solidFill>
            <a:srgbClr val="A4C2F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0"/>
          <p:cNvSpPr/>
          <p:nvPr/>
        </p:nvSpPr>
        <p:spPr>
          <a:xfrm>
            <a:off x="3310875" y="2500575"/>
            <a:ext cx="249000" cy="345900"/>
          </a:xfrm>
          <a:prstGeom prst="rightArrow">
            <a:avLst>
              <a:gd name="adj1" fmla="val 50000"/>
              <a:gd name="adj2" fmla="val 50000"/>
            </a:avLst>
          </a:prstGeom>
          <a:solidFill>
            <a:srgbClr val="A4C2F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0"/>
          <p:cNvSpPr txBox="1"/>
          <p:nvPr/>
        </p:nvSpPr>
        <p:spPr>
          <a:xfrm>
            <a:off x="693325" y="3359925"/>
            <a:ext cx="3000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ja" sz="900" u="sng">
                <a:solidFill>
                  <a:schemeClr val="accent5"/>
                </a:solidFill>
                <a:hlinkClick r:id="rId4">
                  <a:extLst>
                    <a:ext uri="{A12FA001-AC4F-418D-AE19-62706E023703}">
                      <ahyp:hlinkClr xmlns:ahyp="http://schemas.microsoft.com/office/drawing/2018/hyperlinkcolor" val="tx"/>
                    </a:ext>
                  </a:extLst>
                </a:hlinkClick>
              </a:rPr>
              <a:t>https://www.cape.co.jp/faq/?p=674</a:t>
            </a:r>
            <a:endParaRPr sz="900">
              <a:solidFill>
                <a:schemeClr val="dk2"/>
              </a:solidFill>
            </a:endParaRPr>
          </a:p>
        </p:txBody>
      </p:sp>
      <p:pic>
        <p:nvPicPr>
          <p:cNvPr id="436" name="Google Shape;436;p60"/>
          <p:cNvPicPr preferRelativeResize="0"/>
          <p:nvPr/>
        </p:nvPicPr>
        <p:blipFill rotWithShape="1">
          <a:blip r:embed="rId5">
            <a:alphaModFix/>
          </a:blip>
          <a:srcRect l="26832" t="42434" r="69502" b="43142"/>
          <a:stretch/>
        </p:blipFill>
        <p:spPr>
          <a:xfrm>
            <a:off x="7545600" y="743325"/>
            <a:ext cx="1285877" cy="26166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0"/>
        <p:cNvGrpSpPr/>
        <p:nvPr/>
      </p:nvGrpSpPr>
      <p:grpSpPr>
        <a:xfrm>
          <a:off x="0" y="0"/>
          <a:ext cx="0" cy="0"/>
          <a:chOff x="0" y="0"/>
          <a:chExt cx="0" cy="0"/>
        </a:xfrm>
      </p:grpSpPr>
      <p:sp>
        <p:nvSpPr>
          <p:cNvPr id="441" name="Google Shape;441;p61"/>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エアマット</a:t>
            </a:r>
            <a:endParaRPr>
              <a:solidFill>
                <a:srgbClr val="FF9900"/>
              </a:solidFill>
            </a:endParaRPr>
          </a:p>
        </p:txBody>
      </p:sp>
      <p:sp>
        <p:nvSpPr>
          <p:cNvPr id="442" name="Google Shape;442;p61"/>
          <p:cNvSpPr txBox="1"/>
          <p:nvPr/>
        </p:nvSpPr>
        <p:spPr>
          <a:xfrm>
            <a:off x="258950" y="743325"/>
            <a:ext cx="8646600" cy="230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b="1">
                <a:solidFill>
                  <a:schemeClr val="dk2"/>
                </a:solidFill>
                <a:highlight>
                  <a:srgbClr val="FFD966"/>
                </a:highlight>
              </a:rPr>
              <a:t>停電するとどうなる？　</a:t>
            </a:r>
            <a:r>
              <a:rPr lang="ja" sz="1800" b="1">
                <a:solidFill>
                  <a:schemeClr val="dk2"/>
                </a:solidFill>
              </a:rPr>
              <a:t>　</a:t>
            </a:r>
            <a:r>
              <a:rPr lang="ja" sz="1800">
                <a:solidFill>
                  <a:schemeClr val="dk2"/>
                </a:solidFill>
              </a:rPr>
              <a:t>使用しているマットの特徴を把握する。</a:t>
            </a:r>
            <a:endParaRPr sz="1800">
              <a:solidFill>
                <a:schemeClr val="dk2"/>
              </a:solidFill>
            </a:endParaRPr>
          </a:p>
          <a:p>
            <a:pPr marL="0" lvl="0" indent="0" algn="l" rtl="0">
              <a:spcBef>
                <a:spcPts val="1200"/>
              </a:spcBef>
              <a:spcAft>
                <a:spcPts val="0"/>
              </a:spcAft>
              <a:buNone/>
            </a:pPr>
            <a:r>
              <a:rPr lang="ja" sz="1800" b="1">
                <a:solidFill>
                  <a:schemeClr val="dk2"/>
                </a:solidFill>
                <a:highlight>
                  <a:srgbClr val="FFD966"/>
                </a:highlight>
              </a:rPr>
              <a:t>各種メーカーや機種で違いがあるが、大きくわけて4パターン</a:t>
            </a:r>
            <a:endParaRPr sz="1800" b="1">
              <a:solidFill>
                <a:schemeClr val="dk2"/>
              </a:solidFill>
              <a:highlight>
                <a:srgbClr val="FFD966"/>
              </a:highlight>
            </a:endParaRPr>
          </a:p>
          <a:p>
            <a:pPr marL="0" lvl="0" indent="0" algn="l" rtl="0">
              <a:spcBef>
                <a:spcPts val="1200"/>
              </a:spcBef>
              <a:spcAft>
                <a:spcPts val="0"/>
              </a:spcAft>
              <a:buNone/>
            </a:pPr>
            <a:r>
              <a:rPr lang="ja" sz="1800">
                <a:solidFill>
                  <a:schemeClr val="dk2"/>
                </a:solidFill>
                <a:highlight>
                  <a:schemeClr val="lt1"/>
                </a:highlight>
              </a:rPr>
              <a:t>➂停電用バルブがある　　　バルブ閉めれば1～2週間空気を保持　　　　　　　　　　　　　　　　　　　　（何もしなければ1日もたない）</a:t>
            </a:r>
            <a:endParaRPr sz="1800">
              <a:solidFill>
                <a:schemeClr val="dk2"/>
              </a:solidFill>
              <a:highlight>
                <a:schemeClr val="lt1"/>
              </a:highlight>
            </a:endParaRPr>
          </a:p>
          <a:p>
            <a:pPr marL="0" lvl="0" indent="0" algn="l" rtl="0">
              <a:spcBef>
                <a:spcPts val="1200"/>
              </a:spcBef>
              <a:spcAft>
                <a:spcPts val="1200"/>
              </a:spcAft>
              <a:buNone/>
            </a:pPr>
            <a:r>
              <a:rPr lang="ja" sz="1800">
                <a:solidFill>
                  <a:schemeClr val="dk2"/>
                </a:solidFill>
                <a:highlight>
                  <a:schemeClr val="lt1"/>
                </a:highlight>
              </a:rPr>
              <a:t>④空気を保持する機能が無い　　　エアホースを折り曲げて固定で1週間程空気を　　　　　　　　　　　　　　　保持（何もしなければ1日もたない）</a:t>
            </a:r>
            <a:endParaRPr sz="1800">
              <a:solidFill>
                <a:schemeClr val="dk2"/>
              </a:solidFill>
              <a:highlight>
                <a:schemeClr val="lt1"/>
              </a:highlight>
            </a:endParaRPr>
          </a:p>
        </p:txBody>
      </p:sp>
      <p:sp>
        <p:nvSpPr>
          <p:cNvPr id="443" name="Google Shape;443;p61"/>
          <p:cNvSpPr/>
          <p:nvPr/>
        </p:nvSpPr>
        <p:spPr>
          <a:xfrm>
            <a:off x="2658675" y="1655825"/>
            <a:ext cx="345600" cy="345900"/>
          </a:xfrm>
          <a:prstGeom prst="rightArrow">
            <a:avLst>
              <a:gd name="adj1" fmla="val 50000"/>
              <a:gd name="adj2" fmla="val 50000"/>
            </a:avLst>
          </a:prstGeom>
          <a:solidFill>
            <a:srgbClr val="A4C2F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1"/>
          <p:cNvSpPr/>
          <p:nvPr/>
        </p:nvSpPr>
        <p:spPr>
          <a:xfrm>
            <a:off x="3352575" y="2331825"/>
            <a:ext cx="345600" cy="345900"/>
          </a:xfrm>
          <a:prstGeom prst="rightArrow">
            <a:avLst>
              <a:gd name="adj1" fmla="val 50000"/>
              <a:gd name="adj2" fmla="val 50000"/>
            </a:avLst>
          </a:prstGeom>
          <a:solidFill>
            <a:srgbClr val="A4C2F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1"/>
          <p:cNvSpPr txBox="1"/>
          <p:nvPr/>
        </p:nvSpPr>
        <p:spPr>
          <a:xfrm>
            <a:off x="258950" y="38283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ja" sz="900" u="sng">
                <a:solidFill>
                  <a:schemeClr val="accent5"/>
                </a:solidFill>
                <a:hlinkClick r:id="rId4">
                  <a:extLst>
                    <a:ext uri="{A12FA001-AC4F-418D-AE19-62706E023703}">
                      <ahyp:hlinkClr xmlns:ahyp="http://schemas.microsoft.com/office/drawing/2018/hyperlinkcolor" val="tx"/>
                    </a:ext>
                  </a:extLst>
                </a:hlinkClick>
              </a:rPr>
              <a:t>h</a:t>
            </a:r>
            <a:r>
              <a:rPr lang="ja" sz="1100" u="sng">
                <a:solidFill>
                  <a:schemeClr val="accent5"/>
                </a:solidFill>
                <a:hlinkClick r:id="rId4">
                  <a:extLst>
                    <a:ext uri="{A12FA001-AC4F-418D-AE19-62706E023703}">
                      <ahyp:hlinkClr xmlns:ahyp="http://schemas.microsoft.com/office/drawing/2018/hyperlinkcolor" val="tx"/>
                    </a:ext>
                  </a:extLst>
                </a:hlinkClick>
              </a:rPr>
              <a:t>ttps://www.cape.co.jp/faq/?p=674</a:t>
            </a:r>
            <a:endParaRPr sz="1100">
              <a:solidFill>
                <a:schemeClr val="dk2"/>
              </a:solidFill>
            </a:endParaRPr>
          </a:p>
        </p:txBody>
      </p:sp>
      <p:pic>
        <p:nvPicPr>
          <p:cNvPr id="446" name="Google Shape;446;p61"/>
          <p:cNvPicPr preferRelativeResize="0"/>
          <p:nvPr/>
        </p:nvPicPr>
        <p:blipFill rotWithShape="1">
          <a:blip r:embed="rId5">
            <a:alphaModFix/>
          </a:blip>
          <a:srcRect l="57013" t="39769" r="19353" b="36849"/>
          <a:stretch/>
        </p:blipFill>
        <p:spPr>
          <a:xfrm>
            <a:off x="4571988" y="3559338"/>
            <a:ext cx="1602974" cy="892050"/>
          </a:xfrm>
          <a:prstGeom prst="rect">
            <a:avLst/>
          </a:prstGeom>
          <a:noFill/>
          <a:ln>
            <a:noFill/>
          </a:ln>
        </p:spPr>
      </p:pic>
      <p:pic>
        <p:nvPicPr>
          <p:cNvPr id="447" name="Google Shape;447;p61"/>
          <p:cNvPicPr preferRelativeResize="0"/>
          <p:nvPr/>
        </p:nvPicPr>
        <p:blipFill rotWithShape="1">
          <a:blip r:embed="rId6">
            <a:alphaModFix/>
          </a:blip>
          <a:srcRect l="26987" t="56368" r="69583" b="38210"/>
          <a:stretch/>
        </p:blipFill>
        <p:spPr>
          <a:xfrm>
            <a:off x="7601925" y="1451055"/>
            <a:ext cx="958502" cy="631476"/>
          </a:xfrm>
          <a:prstGeom prst="rect">
            <a:avLst/>
          </a:prstGeom>
          <a:noFill/>
          <a:ln>
            <a:noFill/>
          </a:ln>
        </p:spPr>
      </p:pic>
      <p:pic>
        <p:nvPicPr>
          <p:cNvPr id="448" name="Google Shape;448;p61"/>
          <p:cNvPicPr preferRelativeResize="0"/>
          <p:nvPr/>
        </p:nvPicPr>
        <p:blipFill rotWithShape="1">
          <a:blip r:embed="rId6">
            <a:alphaModFix/>
          </a:blip>
          <a:srcRect l="26931" t="61257" r="69598" b="22674"/>
          <a:stretch/>
        </p:blipFill>
        <p:spPr>
          <a:xfrm>
            <a:off x="2658675" y="2951863"/>
            <a:ext cx="842952" cy="16270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東京都の災害リスクと概要</a:t>
            </a:r>
            <a:endParaRPr>
              <a:solidFill>
                <a:srgbClr val="FF9900"/>
              </a:solidFill>
            </a:endParaRPr>
          </a:p>
        </p:txBody>
      </p:sp>
      <p:sp>
        <p:nvSpPr>
          <p:cNvPr id="79" name="Google Shape;79;p17"/>
          <p:cNvSpPr txBox="1">
            <a:spLocks noGrp="1"/>
          </p:cNvSpPr>
          <p:nvPr>
            <p:ph type="body" idx="1"/>
          </p:nvPr>
        </p:nvSpPr>
        <p:spPr>
          <a:xfrm>
            <a:off x="553650" y="724525"/>
            <a:ext cx="7005300" cy="3682200"/>
          </a:xfrm>
          <a:prstGeom prst="rect">
            <a:avLst/>
          </a:prstGeom>
        </p:spPr>
        <p:txBody>
          <a:bodyPr spcFirstLastPara="1" wrap="square" lIns="91425" tIns="91425" rIns="91425" bIns="91425" anchor="t" anchorCtr="0">
            <a:normAutofit fontScale="77500" lnSpcReduction="20000"/>
          </a:bodyPr>
          <a:lstStyle/>
          <a:p>
            <a:pPr marL="0" lvl="0" indent="0" algn="l" rtl="0">
              <a:spcBef>
                <a:spcPts val="1200"/>
              </a:spcBef>
              <a:spcAft>
                <a:spcPts val="0"/>
              </a:spcAft>
              <a:buClr>
                <a:schemeClr val="dk1"/>
              </a:buClr>
              <a:buSzPct val="51549"/>
              <a:buFont typeface="Arial"/>
              <a:buNone/>
            </a:pPr>
            <a:r>
              <a:rPr lang="ja" sz="2133">
                <a:solidFill>
                  <a:srgbClr val="434343"/>
                </a:solidFill>
              </a:rPr>
              <a:t>東京都は東西に細長く、標高 2,000m を越える山陵から、いわゆる「ゼロメートル地帯」ま での高度差を有し、大きくは山地、丘陵地、台地、低地の４つの地形に区分できる内陸部と、 太平洋西部の海域に分布する伊豆諸島及び小笠原諸島などの島しょ地域からなる。 地域性からは、区部、多摩地域及び島しょ地域に区分できる。さらに、老朽化した木造住宅 が連坦する地域や、高層ビルが立ち並ぶオフィス街、湾岸部の高層マンションが林立する地 域、地盤の高さが満潮位より低い江東デルタ地帯などの地域特性を有している。これらの地域特性は、それぞれに特有の被害が発生する可能性がある。</a:t>
            </a:r>
            <a:endParaRPr sz="2133">
              <a:solidFill>
                <a:srgbClr val="434343"/>
              </a:solidFill>
            </a:endParaRPr>
          </a:p>
          <a:p>
            <a:pPr marL="0" lvl="0" indent="0" algn="l" rtl="0">
              <a:spcBef>
                <a:spcPts val="1200"/>
              </a:spcBef>
              <a:spcAft>
                <a:spcPts val="0"/>
              </a:spcAft>
              <a:buClr>
                <a:schemeClr val="dk1"/>
              </a:buClr>
              <a:buSzPct val="100000"/>
              <a:buFont typeface="Arial"/>
              <a:buNone/>
            </a:pPr>
            <a:r>
              <a:rPr lang="ja" sz="1100" u="sng">
                <a:solidFill>
                  <a:schemeClr val="hlink"/>
                </a:solidFill>
                <a:hlinkClick r:id="rId4"/>
              </a:rPr>
              <a:t>002n.pdf (tokyo.lg.jp)</a:t>
            </a:r>
            <a:endParaRPr sz="1100" u="sng">
              <a:solidFill>
                <a:schemeClr val="hlink"/>
              </a:solidFill>
            </a:endParaRPr>
          </a:p>
          <a:p>
            <a:pPr marL="0" lvl="0" indent="0" algn="l" rtl="0">
              <a:spcBef>
                <a:spcPts val="1200"/>
              </a:spcBef>
              <a:spcAft>
                <a:spcPts val="0"/>
              </a:spcAft>
              <a:buClr>
                <a:schemeClr val="dk1"/>
              </a:buClr>
              <a:buSzPct val="100000"/>
              <a:buFont typeface="Arial"/>
              <a:buNone/>
            </a:pPr>
            <a:r>
              <a:rPr lang="ja" sz="1100">
                <a:solidFill>
                  <a:schemeClr val="dk1"/>
                </a:solidFill>
              </a:rPr>
              <a:t>東京都防災ホームページ</a:t>
            </a:r>
            <a:endParaRPr sz="1100">
              <a:solidFill>
                <a:schemeClr val="dk1"/>
              </a:solidFill>
            </a:endParaRPr>
          </a:p>
          <a:p>
            <a:pPr marL="0" lvl="0" indent="0" algn="l" rtl="0">
              <a:spcBef>
                <a:spcPts val="1200"/>
              </a:spcBef>
              <a:spcAft>
                <a:spcPts val="1200"/>
              </a:spcAft>
              <a:buNone/>
            </a:pPr>
            <a:r>
              <a:rPr lang="ja" sz="1100">
                <a:solidFill>
                  <a:schemeClr val="dk1"/>
                </a:solidFill>
              </a:rPr>
              <a:t>首都直下地震等による東京の被害想定 報告書　一部抜粋</a:t>
            </a:r>
            <a:endParaRPr>
              <a:solidFill>
                <a:srgbClr val="434343"/>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2"/>
        <p:cNvGrpSpPr/>
        <p:nvPr/>
      </p:nvGrpSpPr>
      <p:grpSpPr>
        <a:xfrm>
          <a:off x="0" y="0"/>
          <a:ext cx="0" cy="0"/>
          <a:chOff x="0" y="0"/>
          <a:chExt cx="0" cy="0"/>
        </a:xfrm>
      </p:grpSpPr>
      <p:sp>
        <p:nvSpPr>
          <p:cNvPr id="453" name="Google Shape;453;p62"/>
          <p:cNvSpPr txBox="1">
            <a:spLocks noGrp="1"/>
          </p:cNvSpPr>
          <p:nvPr>
            <p:ph type="title"/>
          </p:nvPr>
        </p:nvSpPr>
        <p:spPr>
          <a:xfrm>
            <a:off x="524088" y="248513"/>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38761D"/>
                </a:solidFill>
              </a:rPr>
              <a:t>電動ベッドの災害対策</a:t>
            </a:r>
            <a:endParaRPr>
              <a:solidFill>
                <a:srgbClr val="38761D"/>
              </a:solidFill>
            </a:endParaRPr>
          </a:p>
        </p:txBody>
      </p:sp>
      <p:sp>
        <p:nvSpPr>
          <p:cNvPr id="454" name="Google Shape;454;p62"/>
          <p:cNvSpPr txBox="1"/>
          <p:nvPr/>
        </p:nvSpPr>
        <p:spPr>
          <a:xfrm>
            <a:off x="777300" y="2127575"/>
            <a:ext cx="65826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2"/>
              </a:buClr>
              <a:buSzPts val="2200"/>
              <a:buChar char="❏"/>
            </a:pPr>
            <a:r>
              <a:rPr lang="ja" sz="2200">
                <a:solidFill>
                  <a:schemeClr val="dk2"/>
                </a:solidFill>
              </a:rPr>
              <a:t>電力供給が止まった際の確認</a:t>
            </a:r>
            <a:endParaRPr sz="2200">
              <a:solidFill>
                <a:schemeClr val="dk2"/>
              </a:solidFill>
            </a:endParaRPr>
          </a:p>
          <a:p>
            <a:pPr marL="457200" lvl="0" indent="-368300" algn="l" rtl="0">
              <a:spcBef>
                <a:spcPts val="0"/>
              </a:spcBef>
              <a:spcAft>
                <a:spcPts val="0"/>
              </a:spcAft>
              <a:buClr>
                <a:schemeClr val="dk2"/>
              </a:buClr>
              <a:buSzPts val="2200"/>
              <a:buChar char="❏"/>
            </a:pPr>
            <a:r>
              <a:rPr lang="ja" sz="2200">
                <a:solidFill>
                  <a:schemeClr val="dk2"/>
                </a:solidFill>
              </a:rPr>
              <a:t>対策が必要な場合、その方法の準備</a:t>
            </a:r>
            <a:endParaRPr sz="1800">
              <a:solidFill>
                <a:schemeClr val="dk1"/>
              </a:solidFill>
            </a:endParaRPr>
          </a:p>
        </p:txBody>
      </p:sp>
      <p:sp>
        <p:nvSpPr>
          <p:cNvPr id="455" name="Google Shape;455;p62"/>
          <p:cNvSpPr/>
          <p:nvPr/>
        </p:nvSpPr>
        <p:spPr>
          <a:xfrm>
            <a:off x="524100" y="1354725"/>
            <a:ext cx="6835800" cy="626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2500">
                <a:solidFill>
                  <a:schemeClr val="accent4"/>
                </a:solidFill>
                <a:highlight>
                  <a:schemeClr val="lt2"/>
                </a:highlight>
              </a:rPr>
              <a:t>電動ベッド使用者のチェック項目</a:t>
            </a:r>
            <a:endParaRPr sz="2500">
              <a:solidFill>
                <a:schemeClr val="accent4"/>
              </a:solidFill>
              <a:highlight>
                <a:schemeClr val="lt2"/>
              </a:high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9"/>
        <p:cNvGrpSpPr/>
        <p:nvPr/>
      </p:nvGrpSpPr>
      <p:grpSpPr>
        <a:xfrm>
          <a:off x="0" y="0"/>
          <a:ext cx="0" cy="0"/>
          <a:chOff x="0" y="0"/>
          <a:chExt cx="0" cy="0"/>
        </a:xfrm>
      </p:grpSpPr>
      <p:sp>
        <p:nvSpPr>
          <p:cNvPr id="460" name="Google Shape;460;p63"/>
          <p:cNvSpPr txBox="1">
            <a:spLocks noGrp="1"/>
          </p:cNvSpPr>
          <p:nvPr>
            <p:ph type="title"/>
          </p:nvPr>
        </p:nvSpPr>
        <p:spPr>
          <a:xfrm>
            <a:off x="793827" y="75300"/>
            <a:ext cx="71133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電動ベッド　</a:t>
            </a:r>
            <a:r>
              <a:rPr lang="ja" sz="2133">
                <a:solidFill>
                  <a:schemeClr val="dk2"/>
                </a:solidFill>
                <a:highlight>
                  <a:srgbClr val="FFD966"/>
                </a:highlight>
              </a:rPr>
              <a:t>　停電したときのために何が必要？</a:t>
            </a:r>
            <a:endParaRPr sz="3133">
              <a:solidFill>
                <a:srgbClr val="FF9900"/>
              </a:solidFill>
            </a:endParaRPr>
          </a:p>
        </p:txBody>
      </p:sp>
      <p:pic>
        <p:nvPicPr>
          <p:cNvPr id="461" name="Google Shape;461;p63"/>
          <p:cNvPicPr preferRelativeResize="0"/>
          <p:nvPr/>
        </p:nvPicPr>
        <p:blipFill>
          <a:blip r:embed="rId4">
            <a:alphaModFix/>
          </a:blip>
          <a:stretch>
            <a:fillRect/>
          </a:stretch>
        </p:blipFill>
        <p:spPr>
          <a:xfrm>
            <a:off x="293150" y="974625"/>
            <a:ext cx="2303876" cy="1727900"/>
          </a:xfrm>
          <a:prstGeom prst="rect">
            <a:avLst/>
          </a:prstGeom>
          <a:noFill/>
          <a:ln>
            <a:noFill/>
          </a:ln>
        </p:spPr>
      </p:pic>
      <p:sp>
        <p:nvSpPr>
          <p:cNvPr id="462" name="Google Shape;462;p63"/>
          <p:cNvSpPr txBox="1"/>
          <p:nvPr/>
        </p:nvSpPr>
        <p:spPr>
          <a:xfrm>
            <a:off x="2536025" y="736500"/>
            <a:ext cx="5920500" cy="367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a:solidFill>
                  <a:srgbClr val="142F3B"/>
                </a:solidFill>
                <a:latin typeface="Meiryo"/>
                <a:ea typeface="Meiryo"/>
                <a:cs typeface="Meiryo"/>
                <a:sym typeface="Meiryo"/>
              </a:rPr>
              <a:t>スマートハンドル KQ-P70S</a:t>
            </a:r>
            <a:endParaRPr sz="1800">
              <a:solidFill>
                <a:srgbClr val="142F3B"/>
              </a:solidFill>
              <a:latin typeface="Meiryo"/>
              <a:ea typeface="Meiryo"/>
              <a:cs typeface="Meiryo"/>
              <a:sym typeface="Meiryo"/>
            </a:endParaRPr>
          </a:p>
          <a:p>
            <a:pPr marL="0" lvl="0" indent="0" algn="l" rtl="0">
              <a:lnSpc>
                <a:spcPct val="115000"/>
              </a:lnSpc>
              <a:spcBef>
                <a:spcPts val="1100"/>
              </a:spcBef>
              <a:spcAft>
                <a:spcPts val="0"/>
              </a:spcAft>
              <a:buNone/>
            </a:pPr>
            <a:r>
              <a:rPr lang="ja" sz="1850">
                <a:solidFill>
                  <a:srgbClr val="44423F"/>
                </a:solidFill>
              </a:rPr>
              <a:t>パラマウントベッド株式会社</a:t>
            </a:r>
            <a:endParaRPr sz="1800">
              <a:solidFill>
                <a:srgbClr val="142F3B"/>
              </a:solidFill>
              <a:latin typeface="Meiryo"/>
              <a:ea typeface="Meiryo"/>
              <a:cs typeface="Meiryo"/>
              <a:sym typeface="Meiryo"/>
            </a:endParaRPr>
          </a:p>
          <a:p>
            <a:pPr marL="0" lvl="0" indent="0" algn="l" rtl="0">
              <a:lnSpc>
                <a:spcPct val="155000"/>
              </a:lnSpc>
              <a:spcBef>
                <a:spcPts val="1100"/>
              </a:spcBef>
              <a:spcAft>
                <a:spcPts val="0"/>
              </a:spcAft>
              <a:buNone/>
            </a:pPr>
            <a:r>
              <a:rPr lang="ja" sz="1800" b="1">
                <a:solidFill>
                  <a:srgbClr val="142F3B"/>
                </a:solidFill>
                <a:latin typeface="Meiryo"/>
                <a:ea typeface="Meiryo"/>
                <a:cs typeface="Meiryo"/>
                <a:sym typeface="Meiryo"/>
              </a:rPr>
              <a:t>停電したときにハンドルを回して </a:t>
            </a:r>
            <a:endParaRPr sz="1800" b="1">
              <a:solidFill>
                <a:srgbClr val="142F3B"/>
              </a:solidFill>
              <a:latin typeface="Meiryo"/>
              <a:ea typeface="Meiryo"/>
              <a:cs typeface="Meiryo"/>
              <a:sym typeface="Meiryo"/>
            </a:endParaRPr>
          </a:p>
          <a:p>
            <a:pPr marL="0" lvl="0" indent="0" algn="l" rtl="0">
              <a:lnSpc>
                <a:spcPct val="155000"/>
              </a:lnSpc>
              <a:spcBef>
                <a:spcPts val="0"/>
              </a:spcBef>
              <a:spcAft>
                <a:spcPts val="0"/>
              </a:spcAft>
              <a:buNone/>
            </a:pPr>
            <a:r>
              <a:rPr lang="ja" sz="1800" b="1">
                <a:solidFill>
                  <a:srgbClr val="142F3B"/>
                </a:solidFill>
                <a:latin typeface="Meiryo"/>
                <a:ea typeface="Meiryo"/>
                <a:cs typeface="Meiryo"/>
                <a:sym typeface="Meiryo"/>
              </a:rPr>
              <a:t>電動ベッドのポジション操作ができます。</a:t>
            </a:r>
            <a:endParaRPr sz="1800" b="1">
              <a:solidFill>
                <a:srgbClr val="142F3B"/>
              </a:solidFill>
              <a:latin typeface="Meiryo"/>
              <a:ea typeface="Meiryo"/>
              <a:cs typeface="Meiryo"/>
              <a:sym typeface="Meiryo"/>
            </a:endParaRPr>
          </a:p>
          <a:p>
            <a:pPr marL="0" lvl="0" indent="0" algn="l" rtl="0">
              <a:lnSpc>
                <a:spcPct val="155000"/>
              </a:lnSpc>
              <a:spcBef>
                <a:spcPts val="0"/>
              </a:spcBef>
              <a:spcAft>
                <a:spcPts val="0"/>
              </a:spcAft>
              <a:buNone/>
            </a:pPr>
            <a:r>
              <a:rPr lang="ja" sz="1650">
                <a:solidFill>
                  <a:srgbClr val="142F3B"/>
                </a:solidFill>
                <a:latin typeface="Meiryo"/>
                <a:ea typeface="Meiryo"/>
                <a:cs typeface="Meiryo"/>
                <a:sym typeface="Meiryo"/>
              </a:rPr>
              <a:t>●</a:t>
            </a:r>
            <a:r>
              <a:rPr lang="ja" sz="1250">
                <a:solidFill>
                  <a:srgbClr val="142F3B"/>
                </a:solidFill>
                <a:latin typeface="Meiryo"/>
                <a:ea typeface="Meiryo"/>
                <a:cs typeface="Meiryo"/>
                <a:sym typeface="Meiryo"/>
              </a:rPr>
              <a:t>ハンドル回すことで電動ベッドに電気を供給</a:t>
            </a:r>
            <a:endParaRPr sz="1250">
              <a:solidFill>
                <a:srgbClr val="142F3B"/>
              </a:solidFill>
              <a:latin typeface="Meiryo"/>
              <a:ea typeface="Meiryo"/>
              <a:cs typeface="Meiryo"/>
              <a:sym typeface="Meiryo"/>
            </a:endParaRPr>
          </a:p>
          <a:p>
            <a:pPr marL="0" lvl="0" indent="0" algn="l" rtl="0">
              <a:lnSpc>
                <a:spcPct val="155000"/>
              </a:lnSpc>
              <a:spcBef>
                <a:spcPts val="0"/>
              </a:spcBef>
              <a:spcAft>
                <a:spcPts val="0"/>
              </a:spcAft>
              <a:buNone/>
            </a:pPr>
            <a:r>
              <a:rPr lang="ja" sz="1250">
                <a:solidFill>
                  <a:srgbClr val="142F3B"/>
                </a:solidFill>
                <a:latin typeface="Meiryo"/>
                <a:ea typeface="Meiryo"/>
                <a:cs typeface="Meiryo"/>
                <a:sym typeface="Meiryo"/>
              </a:rPr>
              <a:t>●背（上下）、膝（上下）、頭側の高さ（下）が操作可能　　</a:t>
            </a:r>
            <a:endParaRPr sz="1250">
              <a:solidFill>
                <a:srgbClr val="142F3B"/>
              </a:solidFill>
              <a:latin typeface="Meiryo"/>
              <a:ea typeface="Meiryo"/>
              <a:cs typeface="Meiryo"/>
              <a:sym typeface="Meiryo"/>
            </a:endParaRPr>
          </a:p>
          <a:p>
            <a:pPr marL="0" lvl="0" indent="0" algn="l" rtl="0">
              <a:lnSpc>
                <a:spcPct val="155000"/>
              </a:lnSpc>
              <a:spcBef>
                <a:spcPts val="0"/>
              </a:spcBef>
              <a:spcAft>
                <a:spcPts val="0"/>
              </a:spcAft>
              <a:buNone/>
            </a:pPr>
            <a:r>
              <a:rPr lang="ja" sz="1450">
                <a:solidFill>
                  <a:srgbClr val="142F3B"/>
                </a:solidFill>
                <a:latin typeface="Meiryo"/>
                <a:ea typeface="Meiryo"/>
                <a:cs typeface="Meiryo"/>
                <a:sym typeface="Meiryo"/>
              </a:rPr>
              <a:t>●</a:t>
            </a:r>
            <a:r>
              <a:rPr lang="ja" sz="1250">
                <a:solidFill>
                  <a:srgbClr val="142F3B"/>
                </a:solidFill>
                <a:latin typeface="Meiryo"/>
                <a:ea typeface="Meiryo"/>
                <a:cs typeface="Meiryo"/>
                <a:sym typeface="Meiryo"/>
              </a:rPr>
              <a:t>切換スイッチで操作部位を切換え可能</a:t>
            </a:r>
            <a:endParaRPr sz="1250">
              <a:solidFill>
                <a:srgbClr val="142F3B"/>
              </a:solidFill>
              <a:latin typeface="Meiryo"/>
              <a:ea typeface="Meiryo"/>
              <a:cs typeface="Meiryo"/>
              <a:sym typeface="Meiryo"/>
            </a:endParaRPr>
          </a:p>
          <a:p>
            <a:pPr marL="0" lvl="0" indent="0" algn="l" rtl="0">
              <a:lnSpc>
                <a:spcPct val="155000"/>
              </a:lnSpc>
              <a:spcBef>
                <a:spcPts val="0"/>
              </a:spcBef>
              <a:spcAft>
                <a:spcPts val="0"/>
              </a:spcAft>
              <a:buNone/>
            </a:pPr>
            <a:r>
              <a:rPr lang="ja" sz="1350">
                <a:solidFill>
                  <a:srgbClr val="142F3B"/>
                </a:solidFill>
                <a:latin typeface="Meiryo"/>
                <a:ea typeface="Meiryo"/>
                <a:cs typeface="Meiryo"/>
                <a:sym typeface="Meiryo"/>
              </a:rPr>
              <a:t>●</a:t>
            </a:r>
            <a:r>
              <a:rPr lang="ja" sz="1250">
                <a:solidFill>
                  <a:srgbClr val="142F3B"/>
                </a:solidFill>
                <a:latin typeface="Meiryo"/>
                <a:ea typeface="Meiryo"/>
                <a:cs typeface="Meiryo"/>
                <a:sym typeface="Meiryo"/>
              </a:rPr>
              <a:t>収納ケースに入れてベッドに取り付け可能</a:t>
            </a:r>
            <a:endParaRPr sz="1250">
              <a:solidFill>
                <a:srgbClr val="142F3B"/>
              </a:solidFill>
              <a:latin typeface="Meiryo"/>
              <a:ea typeface="Meiryo"/>
              <a:cs typeface="Meiryo"/>
              <a:sym typeface="Meiryo"/>
            </a:endParaRPr>
          </a:p>
          <a:p>
            <a:pPr marL="0" lvl="0" indent="0" algn="l" rtl="0">
              <a:spcBef>
                <a:spcPts val="0"/>
              </a:spcBef>
              <a:spcAft>
                <a:spcPts val="0"/>
              </a:spcAft>
              <a:buNone/>
            </a:pPr>
            <a:endParaRPr sz="2200">
              <a:solidFill>
                <a:schemeClr val="dk1"/>
              </a:solidFill>
            </a:endParaRPr>
          </a:p>
        </p:txBody>
      </p:sp>
      <p:sp>
        <p:nvSpPr>
          <p:cNvPr id="463" name="Google Shape;463;p63"/>
          <p:cNvSpPr/>
          <p:nvPr/>
        </p:nvSpPr>
        <p:spPr>
          <a:xfrm>
            <a:off x="612288" y="3053750"/>
            <a:ext cx="1665600" cy="323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100"/>
              <a:t>        価格23800円</a:t>
            </a:r>
            <a:endParaRPr sz="11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7"/>
        <p:cNvGrpSpPr/>
        <p:nvPr/>
      </p:nvGrpSpPr>
      <p:grpSpPr>
        <a:xfrm>
          <a:off x="0" y="0"/>
          <a:ext cx="0" cy="0"/>
          <a:chOff x="0" y="0"/>
          <a:chExt cx="0" cy="0"/>
        </a:xfrm>
      </p:grpSpPr>
      <p:sp>
        <p:nvSpPr>
          <p:cNvPr id="468" name="Google Shape;468;p64"/>
          <p:cNvSpPr txBox="1">
            <a:spLocks noGrp="1"/>
          </p:cNvSpPr>
          <p:nvPr>
            <p:ph type="title"/>
          </p:nvPr>
        </p:nvSpPr>
        <p:spPr>
          <a:xfrm>
            <a:off x="617400" y="1287875"/>
            <a:ext cx="7782000" cy="82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2822">
                <a:solidFill>
                  <a:schemeClr val="accent4"/>
                </a:solidFill>
              </a:rPr>
              <a:t>災害時に役立つ情報</a:t>
            </a:r>
            <a:endParaRPr sz="2822">
              <a:solidFill>
                <a:schemeClr val="accent4"/>
              </a:solidFill>
            </a:endParaRPr>
          </a:p>
          <a:p>
            <a:pPr marL="0" lvl="0" indent="0" algn="l" rtl="0">
              <a:spcBef>
                <a:spcPts val="0"/>
              </a:spcBef>
              <a:spcAft>
                <a:spcPts val="0"/>
              </a:spcAft>
              <a:buNone/>
            </a:pPr>
            <a:endParaRPr>
              <a:solidFill>
                <a:srgbClr val="FF99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2"/>
        <p:cNvGrpSpPr/>
        <p:nvPr/>
      </p:nvGrpSpPr>
      <p:grpSpPr>
        <a:xfrm>
          <a:off x="0" y="0"/>
          <a:ext cx="0" cy="0"/>
          <a:chOff x="0" y="0"/>
          <a:chExt cx="0" cy="0"/>
        </a:xfrm>
      </p:grpSpPr>
      <p:sp>
        <p:nvSpPr>
          <p:cNvPr id="473" name="Google Shape;473;p65"/>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経口補水液</a:t>
            </a:r>
            <a:endParaRPr>
              <a:solidFill>
                <a:srgbClr val="FF9900"/>
              </a:solidFill>
            </a:endParaRPr>
          </a:p>
          <a:p>
            <a:pPr marL="0" lvl="0" indent="0" algn="l" rtl="0">
              <a:spcBef>
                <a:spcPts val="0"/>
              </a:spcBef>
              <a:spcAft>
                <a:spcPts val="0"/>
              </a:spcAft>
              <a:buNone/>
            </a:pPr>
            <a:endParaRPr>
              <a:solidFill>
                <a:srgbClr val="FF9900"/>
              </a:solidFill>
            </a:endParaRPr>
          </a:p>
        </p:txBody>
      </p:sp>
      <p:sp>
        <p:nvSpPr>
          <p:cNvPr id="474" name="Google Shape;474;p65"/>
          <p:cNvSpPr txBox="1"/>
          <p:nvPr/>
        </p:nvSpPr>
        <p:spPr>
          <a:xfrm>
            <a:off x="226525" y="678125"/>
            <a:ext cx="8578200" cy="329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a:solidFill>
                  <a:schemeClr val="dk2"/>
                </a:solidFill>
              </a:rPr>
              <a:t>経口補水液は脱水症状を治療、命を守るために経口補水療法を使います。</a:t>
            </a:r>
            <a:endParaRPr sz="1800">
              <a:solidFill>
                <a:schemeClr val="dk2"/>
              </a:solidFill>
            </a:endParaRPr>
          </a:p>
          <a:p>
            <a:pPr marL="0" lvl="0" indent="0" algn="l" rtl="0">
              <a:lnSpc>
                <a:spcPct val="115000"/>
              </a:lnSpc>
              <a:spcBef>
                <a:spcPts val="0"/>
              </a:spcBef>
              <a:spcAft>
                <a:spcPts val="0"/>
              </a:spcAft>
              <a:buNone/>
            </a:pPr>
            <a:r>
              <a:rPr lang="ja" sz="1800">
                <a:solidFill>
                  <a:schemeClr val="dk2"/>
                </a:solidFill>
              </a:rPr>
              <a:t>※果汁やリンゴ酢などを入れると飲みやすい。しかし、加えることで糖分の増加や水分の吸収が悪くなります。</a:t>
            </a:r>
            <a:endParaRPr sz="1800">
              <a:solidFill>
                <a:schemeClr val="dk2"/>
              </a:solidFill>
            </a:endParaRPr>
          </a:p>
          <a:p>
            <a:pPr marL="0" lvl="0" indent="0" algn="l" rtl="0">
              <a:lnSpc>
                <a:spcPct val="115000"/>
              </a:lnSpc>
              <a:spcBef>
                <a:spcPts val="0"/>
              </a:spcBef>
              <a:spcAft>
                <a:spcPts val="0"/>
              </a:spcAft>
              <a:buNone/>
            </a:pPr>
            <a:r>
              <a:rPr lang="ja" sz="1800">
                <a:solidFill>
                  <a:schemeClr val="dk2"/>
                </a:solidFill>
              </a:rPr>
              <a:t>赤ちゃんでも飲むことはできますが、はちみつは乳児ボツリヌス症の原因になりますのではちみつ入りは作らない。手作りは無菌ではありません。</a:t>
            </a:r>
            <a:endParaRPr sz="1800">
              <a:solidFill>
                <a:schemeClr val="dk2"/>
              </a:solidFill>
            </a:endParaRPr>
          </a:p>
          <a:p>
            <a:pPr marL="0" lvl="0" indent="0" algn="l" rtl="0">
              <a:lnSpc>
                <a:spcPct val="115000"/>
              </a:lnSpc>
              <a:spcBef>
                <a:spcPts val="0"/>
              </a:spcBef>
              <a:spcAft>
                <a:spcPts val="0"/>
              </a:spcAft>
              <a:buNone/>
            </a:pPr>
            <a:r>
              <a:rPr lang="ja" sz="1800">
                <a:solidFill>
                  <a:schemeClr val="dk2"/>
                </a:solidFill>
              </a:rPr>
              <a:t>作った後は１～２日以内に飲むようにしましょう。</a:t>
            </a:r>
            <a:endParaRPr sz="1800">
              <a:solidFill>
                <a:schemeClr val="dk2"/>
              </a:solidFill>
            </a:endParaRPr>
          </a:p>
          <a:p>
            <a:pPr marL="0" lvl="0" indent="0" algn="l" rtl="0">
              <a:lnSpc>
                <a:spcPct val="115000"/>
              </a:lnSpc>
              <a:spcBef>
                <a:spcPts val="0"/>
              </a:spcBef>
              <a:spcAft>
                <a:spcPts val="0"/>
              </a:spcAft>
              <a:buNone/>
            </a:pPr>
            <a:r>
              <a:rPr lang="ja" sz="1800">
                <a:solidFill>
                  <a:schemeClr val="dk2"/>
                </a:solidFill>
              </a:rPr>
              <a:t>※経口補水用の「砂糖と塩の1回分」を小袋に用意していると、</a:t>
            </a:r>
            <a:endParaRPr sz="1800">
              <a:solidFill>
                <a:schemeClr val="dk2"/>
              </a:solidFill>
            </a:endParaRPr>
          </a:p>
          <a:p>
            <a:pPr marL="0" lvl="0" indent="0" algn="l" rtl="0">
              <a:lnSpc>
                <a:spcPct val="115000"/>
              </a:lnSpc>
              <a:spcBef>
                <a:spcPts val="0"/>
              </a:spcBef>
              <a:spcAft>
                <a:spcPts val="0"/>
              </a:spcAft>
              <a:buNone/>
            </a:pPr>
            <a:r>
              <a:rPr lang="ja" sz="1800">
                <a:solidFill>
                  <a:schemeClr val="dk2"/>
                </a:solidFill>
              </a:rPr>
              <a:t>　水500~1000mlがあればすぐに作ることができます。</a:t>
            </a:r>
            <a:endParaRPr sz="1800">
              <a:solidFill>
                <a:schemeClr val="dk2"/>
              </a:solidFill>
            </a:endParaRPr>
          </a:p>
          <a:p>
            <a:pPr marL="0" lvl="0" indent="0" algn="l" rtl="0">
              <a:lnSpc>
                <a:spcPct val="115000"/>
              </a:lnSpc>
              <a:spcBef>
                <a:spcPts val="0"/>
              </a:spcBef>
              <a:spcAft>
                <a:spcPts val="0"/>
              </a:spcAft>
              <a:buNone/>
            </a:pPr>
            <a:r>
              <a:rPr lang="ja" sz="1800">
                <a:solidFill>
                  <a:schemeClr val="dk2"/>
                </a:solidFill>
              </a:rPr>
              <a:t>　緊急時に備えて準備すると良いです。</a:t>
            </a:r>
            <a:r>
              <a:rPr lang="ja" sz="1700">
                <a:solidFill>
                  <a:schemeClr val="dk1"/>
                </a:solidFill>
              </a:rPr>
              <a:t>　</a:t>
            </a:r>
            <a:endParaRPr sz="1700">
              <a:solidFill>
                <a:schemeClr val="dk1"/>
              </a:solidFill>
            </a:endParaRPr>
          </a:p>
          <a:p>
            <a:pPr marL="0" lvl="0" indent="0" algn="l" rtl="0">
              <a:lnSpc>
                <a:spcPct val="115000"/>
              </a:lnSpc>
              <a:spcBef>
                <a:spcPts val="0"/>
              </a:spcBef>
              <a:spcAft>
                <a:spcPts val="0"/>
              </a:spcAft>
              <a:buNone/>
            </a:pPr>
            <a:endParaRPr sz="1600">
              <a:solidFill>
                <a:schemeClr val="dk2"/>
              </a:solidFill>
            </a:endParaRPr>
          </a:p>
        </p:txBody>
      </p:sp>
      <p:pic>
        <p:nvPicPr>
          <p:cNvPr id="475" name="Google Shape;475;p65"/>
          <p:cNvPicPr preferRelativeResize="0"/>
          <p:nvPr/>
        </p:nvPicPr>
        <p:blipFill>
          <a:blip r:embed="rId4">
            <a:alphaModFix/>
          </a:blip>
          <a:stretch>
            <a:fillRect/>
          </a:stretch>
        </p:blipFill>
        <p:spPr>
          <a:xfrm>
            <a:off x="7237500" y="2040600"/>
            <a:ext cx="1285875" cy="13937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9"/>
        <p:cNvGrpSpPr/>
        <p:nvPr/>
      </p:nvGrpSpPr>
      <p:grpSpPr>
        <a:xfrm>
          <a:off x="0" y="0"/>
          <a:ext cx="0" cy="0"/>
          <a:chOff x="0" y="0"/>
          <a:chExt cx="0" cy="0"/>
        </a:xfrm>
      </p:grpSpPr>
      <p:sp>
        <p:nvSpPr>
          <p:cNvPr id="480" name="Google Shape;480;p66"/>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簡易トイレ　</a:t>
            </a:r>
            <a:endParaRPr>
              <a:solidFill>
                <a:srgbClr val="FF9900"/>
              </a:solidFill>
            </a:endParaRPr>
          </a:p>
        </p:txBody>
      </p:sp>
      <p:sp>
        <p:nvSpPr>
          <p:cNvPr id="481" name="Google Shape;481;p66"/>
          <p:cNvSpPr txBox="1"/>
          <p:nvPr/>
        </p:nvSpPr>
        <p:spPr>
          <a:xfrm>
            <a:off x="349225" y="599250"/>
            <a:ext cx="5358300" cy="426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a:solidFill>
                  <a:schemeClr val="dk2"/>
                </a:solidFill>
              </a:rPr>
              <a:t>上下水道が使用できない場合は、災害用トイレを使用しましょう。</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既存の便器を活用して簡易トイレに</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便座を上げて便器にポリ袋を1枚被せ、便座を下ろします。そのうえからもう１枚のポリ袋を広げ、便座を覆い隠すように重ねます。２枚目のポリ袋の上にちぎった新聞紙おけば簡易トイレの完成です。</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用を足し終わったら、上のポリ袋の口を結んで、所定の場所に捨てます。</a:t>
            </a:r>
            <a:endParaRPr sz="1800">
              <a:solidFill>
                <a:schemeClr val="dk2"/>
              </a:solidFill>
            </a:endParaRPr>
          </a:p>
          <a:p>
            <a:pPr marL="0" lvl="0" indent="0" algn="l" rtl="0">
              <a:lnSpc>
                <a:spcPct val="115000"/>
              </a:lnSpc>
              <a:spcBef>
                <a:spcPts val="1200"/>
              </a:spcBef>
              <a:spcAft>
                <a:spcPts val="1200"/>
              </a:spcAft>
              <a:buNone/>
            </a:pPr>
            <a:endParaRPr sz="1800" b="1">
              <a:solidFill>
                <a:schemeClr val="dk2"/>
              </a:solidFill>
            </a:endParaRPr>
          </a:p>
        </p:txBody>
      </p:sp>
      <p:pic>
        <p:nvPicPr>
          <p:cNvPr id="482" name="Google Shape;482;p66"/>
          <p:cNvPicPr preferRelativeResize="0"/>
          <p:nvPr/>
        </p:nvPicPr>
        <p:blipFill>
          <a:blip r:embed="rId4">
            <a:alphaModFix/>
          </a:blip>
          <a:stretch>
            <a:fillRect/>
          </a:stretch>
        </p:blipFill>
        <p:spPr>
          <a:xfrm>
            <a:off x="6270425" y="761325"/>
            <a:ext cx="2008900" cy="24456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6"/>
        <p:cNvGrpSpPr/>
        <p:nvPr/>
      </p:nvGrpSpPr>
      <p:grpSpPr>
        <a:xfrm>
          <a:off x="0" y="0"/>
          <a:ext cx="0" cy="0"/>
          <a:chOff x="0" y="0"/>
          <a:chExt cx="0" cy="0"/>
        </a:xfrm>
      </p:grpSpPr>
      <p:sp>
        <p:nvSpPr>
          <p:cNvPr id="487" name="Google Shape;487;p67"/>
          <p:cNvSpPr txBox="1"/>
          <p:nvPr/>
        </p:nvSpPr>
        <p:spPr>
          <a:xfrm>
            <a:off x="119925" y="917850"/>
            <a:ext cx="6338400" cy="362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a:solidFill>
                  <a:schemeClr val="dk2"/>
                </a:solidFill>
              </a:rPr>
              <a:t>便座がない場合は、バケツ、ダンボールでも代用できます。</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新聞紙である必要はなく、ペット用トイレシート、紙オムツなど、液体を吸収できるものであればOK。</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排泄物が溢れるリスクも減り、消臭の機能も付いているのでニオイの面でも安心です。</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また、粉末洗剤、重曹、酸素系漂白剤などを一緒に入れておくとニオイが和らぎます。(使用の際は商品の注意書きをよく読んでください)</a:t>
            </a:r>
            <a:endParaRPr sz="1800">
              <a:solidFill>
                <a:schemeClr val="dk2"/>
              </a:solidFill>
            </a:endParaRPr>
          </a:p>
          <a:p>
            <a:pPr marL="0" lvl="0" indent="0" algn="l" rtl="0">
              <a:lnSpc>
                <a:spcPct val="115000"/>
              </a:lnSpc>
              <a:spcBef>
                <a:spcPts val="1200"/>
              </a:spcBef>
              <a:spcAft>
                <a:spcPts val="1200"/>
              </a:spcAft>
              <a:buNone/>
            </a:pPr>
            <a:endParaRPr sz="1800" b="1">
              <a:solidFill>
                <a:schemeClr val="dk2"/>
              </a:solidFill>
            </a:endParaRPr>
          </a:p>
        </p:txBody>
      </p:sp>
      <p:sp>
        <p:nvSpPr>
          <p:cNvPr id="488" name="Google Shape;488;p67"/>
          <p:cNvSpPr txBox="1"/>
          <p:nvPr/>
        </p:nvSpPr>
        <p:spPr>
          <a:xfrm>
            <a:off x="427175" y="173150"/>
            <a:ext cx="3000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500">
                <a:solidFill>
                  <a:srgbClr val="FF9900"/>
                </a:solidFill>
              </a:rPr>
              <a:t>簡易トイレ　</a:t>
            </a:r>
            <a:endParaRPr sz="2500">
              <a:solidFill>
                <a:srgbClr val="FF9900"/>
              </a:solidFill>
            </a:endParaRPr>
          </a:p>
        </p:txBody>
      </p:sp>
      <p:pic>
        <p:nvPicPr>
          <p:cNvPr id="489" name="Google Shape;489;p67"/>
          <p:cNvPicPr preferRelativeResize="0"/>
          <p:nvPr/>
        </p:nvPicPr>
        <p:blipFill>
          <a:blip r:embed="rId4">
            <a:alphaModFix/>
          </a:blip>
          <a:stretch>
            <a:fillRect/>
          </a:stretch>
        </p:blipFill>
        <p:spPr>
          <a:xfrm>
            <a:off x="6685900" y="1085175"/>
            <a:ext cx="2241775" cy="21617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3"/>
        <p:cNvGrpSpPr/>
        <p:nvPr/>
      </p:nvGrpSpPr>
      <p:grpSpPr>
        <a:xfrm>
          <a:off x="0" y="0"/>
          <a:ext cx="0" cy="0"/>
          <a:chOff x="0" y="0"/>
          <a:chExt cx="0" cy="0"/>
        </a:xfrm>
      </p:grpSpPr>
      <p:sp>
        <p:nvSpPr>
          <p:cNvPr id="494" name="Google Shape;494;p68"/>
          <p:cNvSpPr txBox="1"/>
          <p:nvPr/>
        </p:nvSpPr>
        <p:spPr>
          <a:xfrm>
            <a:off x="106625" y="799525"/>
            <a:ext cx="6867000" cy="251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a:solidFill>
                  <a:schemeClr val="dk2"/>
                </a:solidFill>
              </a:rPr>
              <a:t>戸建て住宅の場合</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雨水タンクなどの水を流し、流れ場合もありますが排水管の破損などで、流れていかず溢れてしまう事もあります。</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共同住宅の場合</a:t>
            </a:r>
            <a:endParaRPr sz="1800">
              <a:solidFill>
                <a:schemeClr val="dk2"/>
              </a:solidFill>
            </a:endParaRPr>
          </a:p>
          <a:p>
            <a:pPr marL="0" lvl="0" indent="0" algn="l" rtl="0">
              <a:lnSpc>
                <a:spcPct val="115000"/>
              </a:lnSpc>
              <a:spcBef>
                <a:spcPts val="1200"/>
              </a:spcBef>
              <a:spcAft>
                <a:spcPts val="1200"/>
              </a:spcAft>
              <a:buNone/>
            </a:pPr>
            <a:r>
              <a:rPr lang="ja" sz="1800">
                <a:solidFill>
                  <a:schemeClr val="dk2"/>
                </a:solidFill>
              </a:rPr>
              <a:t>くみ置きしたお風呂の水を使用し、流す事ができますが、上の階の汚水が下の階のトイレから溢れてしまう事があります。</a:t>
            </a:r>
            <a:endParaRPr sz="1800">
              <a:solidFill>
                <a:schemeClr val="dk2"/>
              </a:solidFill>
            </a:endParaRPr>
          </a:p>
        </p:txBody>
      </p:sp>
      <p:sp>
        <p:nvSpPr>
          <p:cNvPr id="495" name="Google Shape;495;p68"/>
          <p:cNvSpPr txBox="1"/>
          <p:nvPr/>
        </p:nvSpPr>
        <p:spPr>
          <a:xfrm>
            <a:off x="279825" y="186550"/>
            <a:ext cx="3000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500">
                <a:solidFill>
                  <a:srgbClr val="FF9900"/>
                </a:solidFill>
              </a:rPr>
              <a:t>簡易トイレ</a:t>
            </a:r>
            <a:endParaRPr sz="2500">
              <a:solidFill>
                <a:srgbClr val="FF99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sp>
        <p:nvSpPr>
          <p:cNvPr id="500" name="Google Shape;500;p69"/>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口腔ケア</a:t>
            </a:r>
            <a:endParaRPr>
              <a:solidFill>
                <a:srgbClr val="FF9900"/>
              </a:solidFill>
            </a:endParaRPr>
          </a:p>
        </p:txBody>
      </p:sp>
      <p:sp>
        <p:nvSpPr>
          <p:cNvPr id="501" name="Google Shape;501;p69"/>
          <p:cNvSpPr txBox="1"/>
          <p:nvPr/>
        </p:nvSpPr>
        <p:spPr>
          <a:xfrm>
            <a:off x="259050" y="701900"/>
            <a:ext cx="6434700" cy="3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a:solidFill>
                  <a:schemeClr val="dk2"/>
                </a:solidFill>
              </a:rPr>
              <a:t>防災バックに歯ブラシ、洗口液、口腔ウェットシートの準備</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慣れない環境、不安などの精神ストレスから抵抗力の低下</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→感染症、誤嚥性肺炎の予防</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義歯のケア　災害時、水は貴重→少ない水で有効な歯磨きが必要</a:t>
            </a:r>
            <a:endParaRPr sz="1800">
              <a:solidFill>
                <a:schemeClr val="dk2"/>
              </a:solidFill>
            </a:endParaRPr>
          </a:p>
          <a:p>
            <a:pPr marL="0" lvl="0" indent="0" algn="l" rtl="0">
              <a:lnSpc>
                <a:spcPct val="115000"/>
              </a:lnSpc>
              <a:spcBef>
                <a:spcPts val="1200"/>
              </a:spcBef>
              <a:spcAft>
                <a:spcPts val="0"/>
              </a:spcAft>
              <a:buNone/>
            </a:pPr>
            <a:r>
              <a:rPr lang="ja" sz="1800">
                <a:solidFill>
                  <a:schemeClr val="dk2"/>
                </a:solidFill>
              </a:rPr>
              <a:t>歯磨き粉は使用しない→十分なうがいができない場合は口腔内乾燥を助長させる。洗口液、口腔ウエットシートの利用</a:t>
            </a:r>
            <a:endParaRPr sz="1800">
              <a:solidFill>
                <a:schemeClr val="dk2"/>
              </a:solidFill>
            </a:endParaRPr>
          </a:p>
          <a:p>
            <a:pPr marL="0" lvl="0" indent="0" algn="l" rtl="0">
              <a:lnSpc>
                <a:spcPct val="115000"/>
              </a:lnSpc>
              <a:spcBef>
                <a:spcPts val="1200"/>
              </a:spcBef>
              <a:spcAft>
                <a:spcPts val="1200"/>
              </a:spcAft>
              <a:buNone/>
            </a:pPr>
            <a:r>
              <a:rPr lang="ja" sz="1800">
                <a:solidFill>
                  <a:schemeClr val="dk2"/>
                </a:solidFill>
              </a:rPr>
              <a:t>唾液腺マッサージや少ない水で数回に分けてうがいは効果的</a:t>
            </a:r>
            <a:endParaRPr sz="1800">
              <a:solidFill>
                <a:schemeClr val="dk2"/>
              </a:solidFill>
            </a:endParaRPr>
          </a:p>
        </p:txBody>
      </p:sp>
      <p:pic>
        <p:nvPicPr>
          <p:cNvPr id="502" name="Google Shape;502;p69"/>
          <p:cNvPicPr preferRelativeResize="0"/>
          <p:nvPr/>
        </p:nvPicPr>
        <p:blipFill>
          <a:blip r:embed="rId4">
            <a:alphaModFix/>
          </a:blip>
          <a:stretch>
            <a:fillRect/>
          </a:stretch>
        </p:blipFill>
        <p:spPr>
          <a:xfrm>
            <a:off x="6693750" y="441150"/>
            <a:ext cx="2195425" cy="1539850"/>
          </a:xfrm>
          <a:prstGeom prst="rect">
            <a:avLst/>
          </a:prstGeom>
          <a:noFill/>
          <a:ln>
            <a:noFill/>
          </a:ln>
        </p:spPr>
      </p:pic>
      <p:pic>
        <p:nvPicPr>
          <p:cNvPr id="503" name="Google Shape;503;p69"/>
          <p:cNvPicPr preferRelativeResize="0"/>
          <p:nvPr/>
        </p:nvPicPr>
        <p:blipFill>
          <a:blip r:embed="rId5">
            <a:alphaModFix/>
          </a:blip>
          <a:stretch>
            <a:fillRect/>
          </a:stretch>
        </p:blipFill>
        <p:spPr>
          <a:xfrm>
            <a:off x="7298675" y="2106750"/>
            <a:ext cx="1512275" cy="12067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7"/>
        <p:cNvGrpSpPr/>
        <p:nvPr/>
      </p:nvGrpSpPr>
      <p:grpSpPr>
        <a:xfrm>
          <a:off x="0" y="0"/>
          <a:ext cx="0" cy="0"/>
          <a:chOff x="0" y="0"/>
          <a:chExt cx="0" cy="0"/>
        </a:xfrm>
      </p:grpSpPr>
      <p:pic>
        <p:nvPicPr>
          <p:cNvPr id="508" name="Google Shape;508;p70" title="スクリーンショット 2025-03-26 193953.png"/>
          <p:cNvPicPr preferRelativeResize="0"/>
          <p:nvPr/>
        </p:nvPicPr>
        <p:blipFill rotWithShape="1">
          <a:blip r:embed="rId4">
            <a:alphaModFix/>
          </a:blip>
          <a:srcRect t="20286"/>
          <a:stretch/>
        </p:blipFill>
        <p:spPr>
          <a:xfrm>
            <a:off x="341175" y="904450"/>
            <a:ext cx="7169601" cy="3244525"/>
          </a:xfrm>
          <a:prstGeom prst="rect">
            <a:avLst/>
          </a:prstGeom>
          <a:noFill/>
          <a:ln>
            <a:noFill/>
          </a:ln>
        </p:spPr>
      </p:pic>
      <p:sp>
        <p:nvSpPr>
          <p:cNvPr id="509" name="Google Shape;509;p70"/>
          <p:cNvSpPr txBox="1"/>
          <p:nvPr/>
        </p:nvSpPr>
        <p:spPr>
          <a:xfrm>
            <a:off x="448275" y="228075"/>
            <a:ext cx="4419900" cy="6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2500">
                <a:solidFill>
                  <a:schemeClr val="accent4"/>
                </a:solidFill>
              </a:rPr>
              <a:t>発災時における当協会の体制</a:t>
            </a:r>
            <a:endParaRPr sz="2500">
              <a:solidFill>
                <a:schemeClr val="accent4"/>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3"/>
        <p:cNvGrpSpPr/>
        <p:nvPr/>
      </p:nvGrpSpPr>
      <p:grpSpPr>
        <a:xfrm>
          <a:off x="0" y="0"/>
          <a:ext cx="0" cy="0"/>
          <a:chOff x="0" y="0"/>
          <a:chExt cx="0" cy="0"/>
        </a:xfrm>
      </p:grpSpPr>
      <p:sp>
        <p:nvSpPr>
          <p:cNvPr id="514" name="Google Shape;514;p71"/>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solidFill>
                <a:srgbClr val="FF9900"/>
              </a:solidFill>
            </a:endParaRPr>
          </a:p>
        </p:txBody>
      </p:sp>
      <p:pic>
        <p:nvPicPr>
          <p:cNvPr id="515" name="Google Shape;515;p71" title="スクリーンショット 2025-03-26 194155.png"/>
          <p:cNvPicPr preferRelativeResize="0"/>
          <p:nvPr/>
        </p:nvPicPr>
        <p:blipFill>
          <a:blip r:embed="rId4">
            <a:alphaModFix/>
          </a:blip>
          <a:stretch>
            <a:fillRect/>
          </a:stretch>
        </p:blipFill>
        <p:spPr>
          <a:xfrm>
            <a:off x="50150" y="75299"/>
            <a:ext cx="7495825" cy="3998600"/>
          </a:xfrm>
          <a:prstGeom prst="rect">
            <a:avLst/>
          </a:prstGeom>
          <a:noFill/>
          <a:ln>
            <a:noFill/>
          </a:ln>
        </p:spPr>
      </p:pic>
      <p:sp>
        <p:nvSpPr>
          <p:cNvPr id="516" name="Google Shape;516;p71"/>
          <p:cNvSpPr txBox="1"/>
          <p:nvPr/>
        </p:nvSpPr>
        <p:spPr>
          <a:xfrm>
            <a:off x="125825" y="149425"/>
            <a:ext cx="5261400" cy="471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2500">
                <a:solidFill>
                  <a:schemeClr val="accent4"/>
                </a:solidFill>
              </a:rPr>
              <a:t>【災害状況報告】の入力方法</a:t>
            </a:r>
            <a:endParaRPr sz="2500">
              <a:solidFill>
                <a:schemeClr val="accent4"/>
              </a:solidFill>
            </a:endParaRPr>
          </a:p>
        </p:txBody>
      </p:sp>
      <p:pic>
        <p:nvPicPr>
          <p:cNvPr id="517" name="Google Shape;517;p71" title="スクリーンショット 2025-03-26 194214.png"/>
          <p:cNvPicPr preferRelativeResize="0"/>
          <p:nvPr/>
        </p:nvPicPr>
        <p:blipFill rotWithShape="1">
          <a:blip r:embed="rId5">
            <a:alphaModFix/>
          </a:blip>
          <a:srcRect l="35211" t="31092" r="38936" b="13895"/>
          <a:stretch/>
        </p:blipFill>
        <p:spPr>
          <a:xfrm>
            <a:off x="7381300" y="1423500"/>
            <a:ext cx="1600150" cy="188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767038" y="46373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在宅で電源を必要とする医療機器</a:t>
            </a:r>
            <a:endParaRPr>
              <a:solidFill>
                <a:srgbClr val="FF9900"/>
              </a:solidFill>
            </a:endParaRPr>
          </a:p>
        </p:txBody>
      </p:sp>
      <p:sp>
        <p:nvSpPr>
          <p:cNvPr id="85" name="Google Shape;85;p18"/>
          <p:cNvSpPr txBox="1">
            <a:spLocks noGrp="1"/>
          </p:cNvSpPr>
          <p:nvPr>
            <p:ph type="body" idx="1"/>
          </p:nvPr>
        </p:nvSpPr>
        <p:spPr>
          <a:xfrm>
            <a:off x="553650" y="1107900"/>
            <a:ext cx="6924900" cy="29277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sz="2133">
              <a:solidFill>
                <a:srgbClr val="434343"/>
              </a:solidFill>
            </a:endParaRPr>
          </a:p>
          <a:p>
            <a:pPr marL="0" lvl="0" indent="0" algn="l" rtl="0">
              <a:spcBef>
                <a:spcPts val="1200"/>
              </a:spcBef>
              <a:spcAft>
                <a:spcPts val="0"/>
              </a:spcAft>
              <a:buNone/>
            </a:pPr>
            <a:endParaRPr sz="2133">
              <a:solidFill>
                <a:srgbClr val="434343"/>
              </a:solidFill>
            </a:endParaRPr>
          </a:p>
          <a:p>
            <a:pPr marL="0" lvl="0" indent="0" algn="l" rtl="0">
              <a:spcBef>
                <a:spcPts val="1200"/>
              </a:spcBef>
              <a:spcAft>
                <a:spcPts val="1200"/>
              </a:spcAft>
              <a:buNone/>
            </a:pPr>
            <a:r>
              <a:rPr lang="ja" sz="2533">
                <a:solidFill>
                  <a:srgbClr val="434343"/>
                </a:solidFill>
              </a:rPr>
              <a:t>　在宅人工呼吸器　</a:t>
            </a:r>
            <a:endParaRPr sz="2533">
              <a:solidFill>
                <a:srgbClr val="434343"/>
              </a:solidFill>
            </a:endParaRPr>
          </a:p>
        </p:txBody>
      </p:sp>
      <p:pic>
        <p:nvPicPr>
          <p:cNvPr id="86" name="Google Shape;86;p18"/>
          <p:cNvPicPr preferRelativeResize="0"/>
          <p:nvPr/>
        </p:nvPicPr>
        <p:blipFill>
          <a:blip r:embed="rId4">
            <a:alphaModFix/>
          </a:blip>
          <a:stretch>
            <a:fillRect/>
          </a:stretch>
        </p:blipFill>
        <p:spPr>
          <a:xfrm>
            <a:off x="3835275" y="1658425"/>
            <a:ext cx="2740025" cy="182664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1"/>
        <p:cNvGrpSpPr/>
        <p:nvPr/>
      </p:nvGrpSpPr>
      <p:grpSpPr>
        <a:xfrm>
          <a:off x="0" y="0"/>
          <a:ext cx="0" cy="0"/>
          <a:chOff x="0" y="0"/>
          <a:chExt cx="0" cy="0"/>
        </a:xfrm>
      </p:grpSpPr>
      <p:pic>
        <p:nvPicPr>
          <p:cNvPr id="522" name="Google Shape;522;p72" title="スクリーンショット 2025-03-26 194205.png"/>
          <p:cNvPicPr preferRelativeResize="0"/>
          <p:nvPr/>
        </p:nvPicPr>
        <p:blipFill>
          <a:blip r:embed="rId4">
            <a:alphaModFix/>
          </a:blip>
          <a:stretch>
            <a:fillRect/>
          </a:stretch>
        </p:blipFill>
        <p:spPr>
          <a:xfrm>
            <a:off x="50150" y="115175"/>
            <a:ext cx="7350525" cy="4146575"/>
          </a:xfrm>
          <a:prstGeom prst="rect">
            <a:avLst/>
          </a:prstGeom>
          <a:noFill/>
          <a:ln>
            <a:noFill/>
          </a:ln>
        </p:spPr>
      </p:pic>
      <p:sp>
        <p:nvSpPr>
          <p:cNvPr id="523" name="Google Shape;523;p72"/>
          <p:cNvSpPr/>
          <p:nvPr/>
        </p:nvSpPr>
        <p:spPr>
          <a:xfrm>
            <a:off x="4349175" y="3696375"/>
            <a:ext cx="2784000" cy="52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7"/>
        <p:cNvGrpSpPr/>
        <p:nvPr/>
      </p:nvGrpSpPr>
      <p:grpSpPr>
        <a:xfrm>
          <a:off x="0" y="0"/>
          <a:ext cx="0" cy="0"/>
          <a:chOff x="0" y="0"/>
          <a:chExt cx="0" cy="0"/>
        </a:xfrm>
      </p:grpSpPr>
      <p:sp>
        <p:nvSpPr>
          <p:cNvPr id="528" name="Google Shape;528;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災害時、役に立つ情報サイト</a:t>
            </a:r>
            <a:endParaRPr/>
          </a:p>
        </p:txBody>
      </p:sp>
      <p:sp>
        <p:nvSpPr>
          <p:cNvPr id="529" name="Google Shape;529;p73"/>
          <p:cNvSpPr txBox="1">
            <a:spLocks noGrp="1"/>
          </p:cNvSpPr>
          <p:nvPr>
            <p:ph type="body" idx="1"/>
          </p:nvPr>
        </p:nvSpPr>
        <p:spPr>
          <a:xfrm>
            <a:off x="375875" y="11349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停電情報（東京電力パワーグリッド）</a:t>
            </a:r>
            <a:endParaRPr/>
          </a:p>
          <a:p>
            <a:pPr marL="0" lvl="0" indent="0" algn="l" rtl="0">
              <a:spcBef>
                <a:spcPts val="1200"/>
              </a:spcBef>
              <a:spcAft>
                <a:spcPts val="0"/>
              </a:spcAft>
              <a:buNone/>
            </a:pPr>
            <a:r>
              <a:rPr lang="ja" u="sng">
                <a:solidFill>
                  <a:schemeClr val="hlink"/>
                </a:solidFill>
                <a:hlinkClick r:id="rId4"/>
              </a:rPr>
              <a:t>https://teideninfo.tepco.co.jp/</a:t>
            </a:r>
            <a:endParaRPr/>
          </a:p>
          <a:p>
            <a:pPr marL="0" lvl="0" indent="0" algn="l" rtl="0">
              <a:spcBef>
                <a:spcPts val="1200"/>
              </a:spcBef>
              <a:spcAft>
                <a:spcPts val="0"/>
              </a:spcAft>
              <a:buNone/>
            </a:pPr>
            <a:endParaRPr/>
          </a:p>
          <a:p>
            <a:pPr marL="0" lvl="0" indent="0" algn="l" rtl="0">
              <a:spcBef>
                <a:spcPts val="1200"/>
              </a:spcBef>
              <a:spcAft>
                <a:spcPts val="0"/>
              </a:spcAft>
              <a:buNone/>
            </a:pPr>
            <a:r>
              <a:rPr lang="ja"/>
              <a:t>川の防災情報</a:t>
            </a:r>
            <a:endParaRPr/>
          </a:p>
          <a:p>
            <a:pPr marL="0" lvl="0" indent="0" algn="l" rtl="0">
              <a:spcBef>
                <a:spcPts val="1200"/>
              </a:spcBef>
              <a:spcAft>
                <a:spcPts val="0"/>
              </a:spcAft>
              <a:buNone/>
            </a:pPr>
            <a:r>
              <a:rPr lang="ja" u="sng">
                <a:solidFill>
                  <a:schemeClr val="hlink"/>
                </a:solidFill>
                <a:hlinkClick r:id="rId5"/>
              </a:rPr>
              <a:t>https://www.river.go.jp/index</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530" name="Google Shape;530;p73" title="QR_389919.png"/>
          <p:cNvPicPr preferRelativeResize="0"/>
          <p:nvPr/>
        </p:nvPicPr>
        <p:blipFill>
          <a:blip r:embed="rId6">
            <a:alphaModFix/>
          </a:blip>
          <a:stretch>
            <a:fillRect/>
          </a:stretch>
        </p:blipFill>
        <p:spPr>
          <a:xfrm>
            <a:off x="4361697" y="1175800"/>
            <a:ext cx="952731" cy="952750"/>
          </a:xfrm>
          <a:prstGeom prst="rect">
            <a:avLst/>
          </a:prstGeom>
          <a:noFill/>
          <a:ln>
            <a:noFill/>
          </a:ln>
        </p:spPr>
      </p:pic>
      <p:pic>
        <p:nvPicPr>
          <p:cNvPr id="531" name="Google Shape;531;p73" title="QR_389948.png"/>
          <p:cNvPicPr preferRelativeResize="0"/>
          <p:nvPr/>
        </p:nvPicPr>
        <p:blipFill>
          <a:blip r:embed="rId7">
            <a:alphaModFix/>
          </a:blip>
          <a:stretch>
            <a:fillRect/>
          </a:stretch>
        </p:blipFill>
        <p:spPr>
          <a:xfrm>
            <a:off x="3653250" y="2513425"/>
            <a:ext cx="918750" cy="9187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5"/>
        <p:cNvGrpSpPr/>
        <p:nvPr/>
      </p:nvGrpSpPr>
      <p:grpSpPr>
        <a:xfrm>
          <a:off x="0" y="0"/>
          <a:ext cx="0" cy="0"/>
          <a:chOff x="0" y="0"/>
          <a:chExt cx="0" cy="0"/>
        </a:xfrm>
      </p:grpSpPr>
      <p:sp>
        <p:nvSpPr>
          <p:cNvPr id="536" name="Google Shape;536;p74"/>
          <p:cNvSpPr txBox="1">
            <a:spLocks noGrp="1"/>
          </p:cNvSpPr>
          <p:nvPr>
            <p:ph type="title"/>
          </p:nvPr>
        </p:nvSpPr>
        <p:spPr>
          <a:xfrm>
            <a:off x="1849700" y="81600"/>
            <a:ext cx="6405600"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ja" sz="3000">
                <a:solidFill>
                  <a:schemeClr val="lt1"/>
                </a:solidFill>
              </a:rPr>
              <a:t>災地域害マニュアル</a:t>
            </a:r>
            <a:endParaRPr sz="3000">
              <a:solidFill>
                <a:schemeClr val="lt1"/>
              </a:solidFill>
            </a:endParaRPr>
          </a:p>
          <a:p>
            <a:pPr marL="0" lvl="0" indent="0" algn="l" rtl="0">
              <a:spcBef>
                <a:spcPts val="0"/>
              </a:spcBef>
              <a:spcAft>
                <a:spcPts val="0"/>
              </a:spcAft>
              <a:buClr>
                <a:schemeClr val="dk1"/>
              </a:buClr>
              <a:buSzPts val="1100"/>
              <a:buFont typeface="Arial"/>
              <a:buNone/>
            </a:pPr>
            <a:r>
              <a:rPr lang="ja" sz="3000">
                <a:solidFill>
                  <a:schemeClr val="lt1"/>
                </a:solidFill>
              </a:rPr>
              <a:t>ケアのための</a:t>
            </a:r>
            <a:endParaRPr sz="3000">
              <a:solidFill>
                <a:schemeClr val="lt1"/>
              </a:solidFill>
            </a:endParaRPr>
          </a:p>
          <a:p>
            <a:pPr marL="0" lvl="0" indent="0" algn="l" rtl="0">
              <a:spcBef>
                <a:spcPts val="0"/>
              </a:spcBef>
              <a:spcAft>
                <a:spcPts val="0"/>
              </a:spcAft>
              <a:buClr>
                <a:schemeClr val="dk1"/>
              </a:buClr>
              <a:buSzPts val="1100"/>
              <a:buFont typeface="Arial"/>
              <a:buNone/>
            </a:pPr>
            <a:r>
              <a:rPr lang="ja" sz="3000">
                <a:solidFill>
                  <a:schemeClr val="lt1"/>
                </a:solidFill>
              </a:rPr>
              <a:t>災害マニュアル</a:t>
            </a:r>
            <a:endParaRPr sz="3000">
              <a:solidFill>
                <a:schemeClr val="lt1"/>
              </a:solidFill>
            </a:endParaRPr>
          </a:p>
          <a:p>
            <a:pPr marL="0" lvl="0" indent="0" algn="l" rtl="0">
              <a:spcBef>
                <a:spcPts val="0"/>
              </a:spcBef>
              <a:spcAft>
                <a:spcPts val="0"/>
              </a:spcAft>
              <a:buSzPts val="990"/>
              <a:buNone/>
            </a:pPr>
            <a:endParaRPr sz="2820">
              <a:solidFill>
                <a:srgbClr val="38761D"/>
              </a:solidFill>
            </a:endParaRPr>
          </a:p>
        </p:txBody>
      </p:sp>
      <p:sp>
        <p:nvSpPr>
          <p:cNvPr id="537" name="Google Shape;537;p74"/>
          <p:cNvSpPr txBox="1">
            <a:spLocks noGrp="1"/>
          </p:cNvSpPr>
          <p:nvPr>
            <p:ph type="body" idx="1"/>
          </p:nvPr>
        </p:nvSpPr>
        <p:spPr>
          <a:xfrm>
            <a:off x="1611800" y="397375"/>
            <a:ext cx="6844500" cy="4420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ja" sz="2745">
                <a:solidFill>
                  <a:srgbClr val="434343"/>
                </a:solidFill>
              </a:rPr>
              <a:t>地域ケアのための災害マニュアルをご利用される皆様へ</a:t>
            </a:r>
            <a:endParaRPr sz="2745">
              <a:solidFill>
                <a:srgbClr val="434343"/>
              </a:solidFill>
            </a:endParaRPr>
          </a:p>
          <a:p>
            <a:pPr marL="0" lvl="0" indent="0" algn="l" rtl="0">
              <a:spcBef>
                <a:spcPts val="0"/>
              </a:spcBef>
              <a:spcAft>
                <a:spcPts val="0"/>
              </a:spcAft>
              <a:buNone/>
            </a:pPr>
            <a:endParaRPr sz="2445">
              <a:solidFill>
                <a:srgbClr val="434343"/>
              </a:solidFill>
            </a:endParaRPr>
          </a:p>
          <a:p>
            <a:pPr marL="0" lvl="0" indent="0" algn="l" rtl="0">
              <a:spcBef>
                <a:spcPts val="0"/>
              </a:spcBef>
              <a:spcAft>
                <a:spcPts val="0"/>
              </a:spcAft>
              <a:buNone/>
            </a:pPr>
            <a:r>
              <a:rPr lang="ja" sz="2514">
                <a:solidFill>
                  <a:srgbClr val="434343"/>
                </a:solidFill>
              </a:rPr>
              <a:t>本マニュアルは、必要に応じて加筆、修正を行うことを前提</a:t>
            </a:r>
            <a:endParaRPr sz="2514">
              <a:solidFill>
                <a:srgbClr val="434343"/>
              </a:solidFill>
            </a:endParaRPr>
          </a:p>
          <a:p>
            <a:pPr marL="0" lvl="0" indent="0" algn="l" rtl="0">
              <a:spcBef>
                <a:spcPts val="0"/>
              </a:spcBef>
              <a:spcAft>
                <a:spcPts val="0"/>
              </a:spcAft>
              <a:buNone/>
            </a:pPr>
            <a:r>
              <a:rPr lang="ja" sz="2514">
                <a:solidFill>
                  <a:srgbClr val="434343"/>
                </a:solidFill>
              </a:rPr>
              <a:t>として作成いたしましたが、現時点での著作権を放棄するもの</a:t>
            </a:r>
            <a:endParaRPr sz="2514">
              <a:solidFill>
                <a:srgbClr val="434343"/>
              </a:solidFill>
            </a:endParaRPr>
          </a:p>
          <a:p>
            <a:pPr marL="0" lvl="0" indent="0" algn="l" rtl="0">
              <a:spcBef>
                <a:spcPts val="0"/>
              </a:spcBef>
              <a:spcAft>
                <a:spcPts val="0"/>
              </a:spcAft>
              <a:buNone/>
            </a:pPr>
            <a:r>
              <a:rPr lang="ja" sz="2514">
                <a:solidFill>
                  <a:srgbClr val="434343"/>
                </a:solidFill>
              </a:rPr>
              <a:t>ではありません。</a:t>
            </a:r>
            <a:endParaRPr sz="2514">
              <a:solidFill>
                <a:srgbClr val="434343"/>
              </a:solidFill>
            </a:endParaRPr>
          </a:p>
          <a:p>
            <a:pPr marL="0" lvl="0" indent="0" algn="l" rtl="0">
              <a:spcBef>
                <a:spcPts val="0"/>
              </a:spcBef>
              <a:spcAft>
                <a:spcPts val="0"/>
              </a:spcAft>
              <a:buNone/>
            </a:pPr>
            <a:endParaRPr>
              <a:solidFill>
                <a:srgbClr val="434343"/>
              </a:solidFill>
            </a:endParaRPr>
          </a:p>
          <a:p>
            <a:pPr marL="0" lvl="0" indent="0" algn="l" rtl="0">
              <a:spcBef>
                <a:spcPts val="0"/>
              </a:spcBef>
              <a:spcAft>
                <a:spcPts val="0"/>
              </a:spcAft>
              <a:buNone/>
            </a:pPr>
            <a:r>
              <a:rPr lang="ja" sz="2657">
                <a:solidFill>
                  <a:srgbClr val="434343"/>
                </a:solidFill>
              </a:rPr>
              <a:t>無断での掲載・転載・コピーはお控えください。</a:t>
            </a:r>
            <a:endParaRPr sz="2657">
              <a:solidFill>
                <a:srgbClr val="434343"/>
              </a:solidFill>
            </a:endParaRPr>
          </a:p>
          <a:p>
            <a:pPr marL="0" lvl="0" indent="0" algn="l" rtl="0">
              <a:spcBef>
                <a:spcPts val="0"/>
              </a:spcBef>
              <a:spcAft>
                <a:spcPts val="0"/>
              </a:spcAft>
              <a:buNone/>
            </a:pPr>
            <a:endParaRPr>
              <a:solidFill>
                <a:srgbClr val="434343"/>
              </a:solidFill>
            </a:endParaRPr>
          </a:p>
          <a:p>
            <a:pPr marL="0" lvl="0" indent="0" algn="l" rtl="0">
              <a:spcBef>
                <a:spcPts val="0"/>
              </a:spcBef>
              <a:spcAft>
                <a:spcPts val="0"/>
              </a:spcAft>
              <a:buNone/>
            </a:pPr>
            <a:endParaRPr>
              <a:solidFill>
                <a:srgbClr val="434343"/>
              </a:solidFill>
            </a:endParaRPr>
          </a:p>
          <a:p>
            <a:pPr marL="0" lvl="0" indent="0" algn="l" rtl="0">
              <a:spcBef>
                <a:spcPts val="0"/>
              </a:spcBef>
              <a:spcAft>
                <a:spcPts val="0"/>
              </a:spcAft>
              <a:buNone/>
            </a:pPr>
            <a:r>
              <a:rPr lang="ja" sz="2388">
                <a:solidFill>
                  <a:srgbClr val="434343"/>
                </a:solidFill>
              </a:rPr>
              <a:t>編集　　災害対策委員会</a:t>
            </a:r>
            <a:endParaRPr sz="2388">
              <a:solidFill>
                <a:srgbClr val="434343"/>
              </a:solidFill>
            </a:endParaRPr>
          </a:p>
          <a:p>
            <a:pPr marL="0" lvl="0" indent="0" algn="l" rtl="0">
              <a:spcBef>
                <a:spcPts val="0"/>
              </a:spcBef>
              <a:spcAft>
                <a:spcPts val="0"/>
              </a:spcAft>
              <a:buNone/>
            </a:pPr>
            <a:r>
              <a:rPr lang="ja" sz="2388">
                <a:solidFill>
                  <a:srgbClr val="434343"/>
                </a:solidFill>
              </a:rPr>
              <a:t>発行所　一般社団法人東京都訪問看護ステーション協会</a:t>
            </a:r>
            <a:endParaRPr sz="2388">
              <a:solidFill>
                <a:srgbClr val="434343"/>
              </a:solidFill>
            </a:endParaRPr>
          </a:p>
          <a:p>
            <a:pPr marL="0" lvl="0" indent="0" algn="l" rtl="0">
              <a:spcBef>
                <a:spcPts val="0"/>
              </a:spcBef>
              <a:spcAft>
                <a:spcPts val="0"/>
              </a:spcAft>
              <a:buNone/>
            </a:pPr>
            <a:r>
              <a:rPr lang="ja" sz="2388">
                <a:solidFill>
                  <a:srgbClr val="434343"/>
                </a:solidFill>
              </a:rPr>
              <a:t>　　　　〒162‐0023</a:t>
            </a:r>
            <a:endParaRPr sz="2388">
              <a:solidFill>
                <a:srgbClr val="434343"/>
              </a:solidFill>
            </a:endParaRPr>
          </a:p>
          <a:p>
            <a:pPr marL="0" lvl="0" indent="0" algn="l" rtl="0">
              <a:spcBef>
                <a:spcPts val="0"/>
              </a:spcBef>
              <a:spcAft>
                <a:spcPts val="0"/>
              </a:spcAft>
              <a:buNone/>
            </a:pPr>
            <a:r>
              <a:rPr lang="ja" sz="2388">
                <a:solidFill>
                  <a:srgbClr val="434343"/>
                </a:solidFill>
              </a:rPr>
              <a:t>　　　　東京都新宿区西新宿4丁目2－19</a:t>
            </a:r>
            <a:endParaRPr sz="2388">
              <a:solidFill>
                <a:srgbClr val="434343"/>
              </a:solidFill>
            </a:endParaRPr>
          </a:p>
          <a:p>
            <a:pPr marL="0" lvl="0" indent="0" algn="l" rtl="0">
              <a:spcBef>
                <a:spcPts val="0"/>
              </a:spcBef>
              <a:spcAft>
                <a:spcPts val="0"/>
              </a:spcAft>
              <a:buNone/>
            </a:pPr>
            <a:r>
              <a:rPr lang="ja" sz="2388">
                <a:solidFill>
                  <a:srgbClr val="434343"/>
                </a:solidFill>
              </a:rPr>
              <a:t>　　　　TEL:03‐5843‐5930　HP:https://tokyohoukan-st.jp/</a:t>
            </a:r>
            <a:endParaRPr sz="2388">
              <a:solidFill>
                <a:srgbClr val="434343"/>
              </a:solidFill>
            </a:endParaRPr>
          </a:p>
          <a:p>
            <a:pPr marL="0" lvl="0" indent="0" algn="l" rtl="0">
              <a:spcBef>
                <a:spcPts val="0"/>
              </a:spcBef>
              <a:spcAft>
                <a:spcPts val="0"/>
              </a:spcAft>
              <a:buNone/>
            </a:pPr>
            <a:r>
              <a:rPr lang="ja" sz="2388">
                <a:solidFill>
                  <a:srgbClr val="434343"/>
                </a:solidFill>
              </a:rPr>
              <a:t>               e-mail:tokyohoukanst@gmail.com</a:t>
            </a:r>
            <a:endParaRPr>
              <a:solidFill>
                <a:srgbClr val="434343"/>
              </a:solidFill>
            </a:endParaRPr>
          </a:p>
          <a:p>
            <a:pPr marL="0" lvl="0" indent="0" algn="l" rtl="0">
              <a:spcBef>
                <a:spcPts val="0"/>
              </a:spcBef>
              <a:spcAft>
                <a:spcPts val="0"/>
              </a:spcAft>
              <a:buNone/>
            </a:pPr>
            <a:r>
              <a:rPr lang="ja">
                <a:solidFill>
                  <a:srgbClr val="434343"/>
                </a:solidFill>
              </a:rPr>
              <a:t>　　　　　</a:t>
            </a:r>
            <a:endParaRPr>
              <a:solidFill>
                <a:srgbClr val="434343"/>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1"/>
        <p:cNvGrpSpPr/>
        <p:nvPr/>
      </p:nvGrpSpPr>
      <p:grpSpPr>
        <a:xfrm>
          <a:off x="0" y="0"/>
          <a:ext cx="0" cy="0"/>
          <a:chOff x="0" y="0"/>
          <a:chExt cx="0" cy="0"/>
        </a:xfrm>
      </p:grpSpPr>
      <p:sp>
        <p:nvSpPr>
          <p:cNvPr id="542" name="Google Shape;542;p75"/>
          <p:cNvSpPr txBox="1">
            <a:spLocks noGrp="1"/>
          </p:cNvSpPr>
          <p:nvPr>
            <p:ph type="title"/>
          </p:nvPr>
        </p:nvSpPr>
        <p:spPr>
          <a:xfrm rot="-768">
            <a:off x="183925" y="1308200"/>
            <a:ext cx="4027200" cy="139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endParaRPr sz="2000">
              <a:solidFill>
                <a:srgbClr val="FFFFFF"/>
              </a:solidFill>
            </a:endParaRPr>
          </a:p>
          <a:p>
            <a:pPr marL="0" lvl="0" indent="0" algn="l" rtl="0">
              <a:spcBef>
                <a:spcPts val="0"/>
              </a:spcBef>
              <a:spcAft>
                <a:spcPts val="0"/>
              </a:spcAft>
              <a:buSzPts val="990"/>
              <a:buNone/>
            </a:pPr>
            <a:r>
              <a:rPr lang="ja" sz="2000">
                <a:solidFill>
                  <a:srgbClr val="FFFFFF"/>
                </a:solidFill>
              </a:rPr>
              <a:t>2025年　６月</a:t>
            </a:r>
            <a:endParaRPr sz="2000">
              <a:solidFill>
                <a:srgbClr val="FFFFFF"/>
              </a:solidFill>
            </a:endParaRPr>
          </a:p>
          <a:p>
            <a:pPr marL="0" lvl="0" indent="0" algn="l" rtl="0">
              <a:spcBef>
                <a:spcPts val="0"/>
              </a:spcBef>
              <a:spcAft>
                <a:spcPts val="0"/>
              </a:spcAft>
              <a:buSzPts val="990"/>
              <a:buNone/>
            </a:pPr>
            <a:r>
              <a:rPr lang="ja" sz="1800">
                <a:solidFill>
                  <a:srgbClr val="FFFFFF"/>
                </a:solidFill>
              </a:rPr>
              <a:t>一般社団法人</a:t>
            </a:r>
            <a:endParaRPr sz="1800">
              <a:solidFill>
                <a:srgbClr val="FFFFFF"/>
              </a:solidFill>
            </a:endParaRPr>
          </a:p>
          <a:p>
            <a:pPr marL="0" lvl="0" indent="0" algn="l" rtl="0">
              <a:spcBef>
                <a:spcPts val="0"/>
              </a:spcBef>
              <a:spcAft>
                <a:spcPts val="0"/>
              </a:spcAft>
              <a:buSzPts val="990"/>
              <a:buNone/>
            </a:pPr>
            <a:r>
              <a:rPr lang="ja" sz="1800">
                <a:solidFill>
                  <a:srgbClr val="FFFFFF"/>
                </a:solidFill>
              </a:rPr>
              <a:t>東京都訪問看護ステーション協会</a:t>
            </a:r>
            <a:endParaRPr sz="1800">
              <a:solidFill>
                <a:srgbClr val="FFFFFF"/>
              </a:solidFill>
            </a:endParaRPr>
          </a:p>
          <a:p>
            <a:pPr marL="0" lvl="0" indent="0" algn="l" rtl="0">
              <a:spcBef>
                <a:spcPts val="0"/>
              </a:spcBef>
              <a:spcAft>
                <a:spcPts val="0"/>
              </a:spcAft>
              <a:buSzPts val="990"/>
              <a:buNone/>
            </a:pPr>
            <a:r>
              <a:rPr lang="ja" sz="1800">
                <a:solidFill>
                  <a:srgbClr val="FFFFFF"/>
                </a:solidFill>
              </a:rPr>
              <a:t>災害対策委員会</a:t>
            </a:r>
            <a:endParaRPr sz="1800">
              <a:solidFill>
                <a:srgbClr val="FFFFFF"/>
              </a:solidFill>
            </a:endParaRPr>
          </a:p>
          <a:p>
            <a:pPr marL="0" lvl="0" indent="0" algn="l" rtl="0">
              <a:spcBef>
                <a:spcPts val="0"/>
              </a:spcBef>
              <a:spcAft>
                <a:spcPts val="0"/>
              </a:spcAft>
              <a:buSzPts val="990"/>
              <a:buNone/>
            </a:pPr>
            <a:endParaRPr sz="1800">
              <a:solidFill>
                <a:srgbClr val="FFFFFF"/>
              </a:solidFill>
            </a:endParaRPr>
          </a:p>
        </p:txBody>
      </p:sp>
      <p:sp>
        <p:nvSpPr>
          <p:cNvPr id="543" name="Google Shape;543;p75"/>
          <p:cNvSpPr txBox="1">
            <a:spLocks noGrp="1"/>
          </p:cNvSpPr>
          <p:nvPr>
            <p:ph type="title"/>
          </p:nvPr>
        </p:nvSpPr>
        <p:spPr>
          <a:xfrm rot="268">
            <a:off x="-6597095" y="6772573"/>
            <a:ext cx="3851400" cy="4281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ja" sz="1800">
                <a:solidFill>
                  <a:srgbClr val="FFFFFF"/>
                </a:solidFill>
              </a:rPr>
              <a:t>東京都ステーション協会</a:t>
            </a:r>
            <a:endParaRPr sz="1800">
              <a:solidFill>
                <a:srgbClr val="FFFFFF"/>
              </a:solidFill>
            </a:endParaRPr>
          </a:p>
          <a:p>
            <a:pPr marL="0" lvl="0" indent="0" algn="l" rtl="0">
              <a:spcBef>
                <a:spcPts val="0"/>
              </a:spcBef>
              <a:spcAft>
                <a:spcPts val="0"/>
              </a:spcAft>
              <a:buNone/>
            </a:pPr>
            <a:r>
              <a:rPr lang="ja" sz="1800">
                <a:solidFill>
                  <a:srgbClr val="FFFFFF"/>
                </a:solidFill>
              </a:rPr>
              <a:t>災害対策マニュアル係</a:t>
            </a:r>
            <a:endParaRPr sz="18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524088" y="248513"/>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38761D"/>
                </a:solidFill>
              </a:rPr>
              <a:t>在宅人工呼吸器の災害対策</a:t>
            </a:r>
            <a:endParaRPr>
              <a:solidFill>
                <a:srgbClr val="38761D"/>
              </a:solidFill>
            </a:endParaRPr>
          </a:p>
        </p:txBody>
      </p:sp>
      <p:sp>
        <p:nvSpPr>
          <p:cNvPr id="92" name="Google Shape;92;p19"/>
          <p:cNvSpPr txBox="1"/>
          <p:nvPr/>
        </p:nvSpPr>
        <p:spPr>
          <a:xfrm>
            <a:off x="670700" y="2167550"/>
            <a:ext cx="75954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2"/>
              </a:buClr>
              <a:buSzPts val="2200"/>
              <a:buChar char="❏"/>
            </a:pPr>
            <a:r>
              <a:rPr lang="ja" sz="2200">
                <a:solidFill>
                  <a:schemeClr val="dk2"/>
                </a:solidFill>
              </a:rPr>
              <a:t>人工呼吸器にバッテリーが搭載されているか確認</a:t>
            </a:r>
            <a:endParaRPr sz="2200">
              <a:solidFill>
                <a:schemeClr val="dk2"/>
              </a:solidFill>
            </a:endParaRPr>
          </a:p>
          <a:p>
            <a:pPr marL="457200" lvl="0" indent="-368300" algn="l" rtl="0">
              <a:spcBef>
                <a:spcPts val="0"/>
              </a:spcBef>
              <a:spcAft>
                <a:spcPts val="0"/>
              </a:spcAft>
              <a:buClr>
                <a:schemeClr val="dk2"/>
              </a:buClr>
              <a:buSzPts val="2200"/>
              <a:buChar char="❏"/>
            </a:pPr>
            <a:r>
              <a:rPr lang="ja" sz="2200">
                <a:solidFill>
                  <a:schemeClr val="dk2"/>
                </a:solidFill>
              </a:rPr>
              <a:t>バッテリーの持つ時間を確認</a:t>
            </a:r>
            <a:endParaRPr sz="2200">
              <a:solidFill>
                <a:schemeClr val="dk2"/>
              </a:solidFill>
            </a:endParaRPr>
          </a:p>
          <a:p>
            <a:pPr marL="457200" lvl="0" indent="-368300" algn="l" rtl="0">
              <a:spcBef>
                <a:spcPts val="0"/>
              </a:spcBef>
              <a:spcAft>
                <a:spcPts val="0"/>
              </a:spcAft>
              <a:buClr>
                <a:schemeClr val="dk2"/>
              </a:buClr>
              <a:buSzPts val="2200"/>
              <a:buChar char="❏"/>
            </a:pPr>
            <a:r>
              <a:rPr lang="ja" sz="2200">
                <a:solidFill>
                  <a:schemeClr val="dk2"/>
                </a:solidFill>
              </a:rPr>
              <a:t>非常用電源の準備</a:t>
            </a:r>
            <a:endParaRPr sz="1800">
              <a:solidFill>
                <a:schemeClr val="dk1"/>
              </a:solidFill>
            </a:endParaRPr>
          </a:p>
        </p:txBody>
      </p:sp>
      <p:sp>
        <p:nvSpPr>
          <p:cNvPr id="93" name="Google Shape;93;p19"/>
          <p:cNvSpPr/>
          <p:nvPr/>
        </p:nvSpPr>
        <p:spPr>
          <a:xfrm>
            <a:off x="524100" y="1354725"/>
            <a:ext cx="6835800" cy="626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2500">
                <a:solidFill>
                  <a:schemeClr val="accent4"/>
                </a:solidFill>
                <a:highlight>
                  <a:schemeClr val="lt2"/>
                </a:highlight>
              </a:rPr>
              <a:t>在宅人工呼吸器使用者のチェック項目</a:t>
            </a:r>
            <a:endParaRPr sz="2500">
              <a:solidFill>
                <a:schemeClr val="accent4"/>
              </a:solidFill>
              <a:highlight>
                <a:schemeClr val="lt2"/>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人工呼吸器</a:t>
            </a:r>
            <a:endParaRPr>
              <a:solidFill>
                <a:srgbClr val="FF9900"/>
              </a:solidFill>
            </a:endParaRPr>
          </a:p>
        </p:txBody>
      </p:sp>
      <p:sp>
        <p:nvSpPr>
          <p:cNvPr id="99" name="Google Shape;99;p20"/>
          <p:cNvSpPr txBox="1">
            <a:spLocks noGrp="1"/>
          </p:cNvSpPr>
          <p:nvPr>
            <p:ph type="body" idx="1"/>
          </p:nvPr>
        </p:nvSpPr>
        <p:spPr>
          <a:xfrm>
            <a:off x="396900" y="732225"/>
            <a:ext cx="8350200" cy="3710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b="1">
                <a:solidFill>
                  <a:schemeClr val="dk1"/>
                </a:solidFill>
                <a:highlight>
                  <a:srgbClr val="FFD966"/>
                </a:highlight>
              </a:rPr>
              <a:t>停電するとどうなる？</a:t>
            </a:r>
            <a:endParaRPr b="1">
              <a:solidFill>
                <a:schemeClr val="dk1"/>
              </a:solidFill>
              <a:highlight>
                <a:srgbClr val="FFD966"/>
              </a:highlight>
            </a:endParaRPr>
          </a:p>
          <a:p>
            <a:pPr marL="0" lvl="0" indent="0" algn="l" rtl="0">
              <a:lnSpc>
                <a:spcPct val="100000"/>
              </a:lnSpc>
              <a:spcBef>
                <a:spcPts val="0"/>
              </a:spcBef>
              <a:spcAft>
                <a:spcPts val="0"/>
              </a:spcAft>
              <a:buClr>
                <a:schemeClr val="dk1"/>
              </a:buClr>
              <a:buSzPts val="1100"/>
              <a:buFont typeface="Arial"/>
              <a:buNone/>
            </a:pPr>
            <a:r>
              <a:rPr lang="ja">
                <a:solidFill>
                  <a:schemeClr val="dk1"/>
                </a:solidFill>
              </a:rPr>
              <a:t>本体にある取り外し式の</a:t>
            </a:r>
            <a:r>
              <a:rPr lang="ja" u="sng">
                <a:solidFill>
                  <a:schemeClr val="dk1"/>
                </a:solidFill>
              </a:rPr>
              <a:t>外部バッテリー</a:t>
            </a:r>
            <a:r>
              <a:rPr lang="ja">
                <a:solidFill>
                  <a:schemeClr val="dk1"/>
                </a:solidFill>
              </a:rPr>
              <a:t>⇒　本体内蔵の</a:t>
            </a:r>
            <a:r>
              <a:rPr lang="ja" u="sng">
                <a:solidFill>
                  <a:schemeClr val="dk1"/>
                </a:solidFill>
              </a:rPr>
              <a:t>内部バッテリー</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ja">
                <a:solidFill>
                  <a:schemeClr val="dk1"/>
                </a:solidFill>
              </a:rPr>
              <a:t>外部バッテリーを充電して交互に使用する。</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ja"/>
              <a:t>人工呼吸器の外部バッテリーは人工呼吸器に装着している間は充電されないため、バッテリー使用後は定期的に充電する。</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
        <p:nvSpPr>
          <p:cNvPr id="100" name="Google Shape;100;p20"/>
          <p:cNvSpPr/>
          <p:nvPr/>
        </p:nvSpPr>
        <p:spPr>
          <a:xfrm>
            <a:off x="210625" y="2687825"/>
            <a:ext cx="7000200" cy="1848300"/>
          </a:xfrm>
          <a:prstGeom prst="roundRect">
            <a:avLst>
              <a:gd name="adj" fmla="val 16667"/>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 sz="1800" b="1" u="sng">
                <a:solidFill>
                  <a:srgbClr val="434343"/>
                </a:solidFill>
              </a:rPr>
              <a:t>24時間通報システム（ANPY)</a:t>
            </a:r>
            <a:endParaRPr sz="900" b="1" u="sng">
              <a:solidFill>
                <a:srgbClr val="434343"/>
              </a:solidFill>
            </a:endParaRPr>
          </a:p>
          <a:p>
            <a:pPr marL="0" lvl="0" indent="0" algn="l" rtl="0">
              <a:spcBef>
                <a:spcPts val="0"/>
              </a:spcBef>
              <a:spcAft>
                <a:spcPts val="0"/>
              </a:spcAft>
              <a:buClr>
                <a:schemeClr val="dk1"/>
              </a:buClr>
              <a:buSzPts val="1100"/>
              <a:buFont typeface="Arial"/>
              <a:buNone/>
            </a:pPr>
            <a:endParaRPr sz="18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ja" sz="1800">
                <a:solidFill>
                  <a:schemeClr val="dk2"/>
                </a:solidFill>
              </a:rPr>
              <a:t>震度5以上・停電があると3日間作動、ＧＰＳ内臓、避難先に移動もＧＰＳで場所がわかる。</a:t>
            </a:r>
            <a:endParaRPr sz="1800">
              <a:solidFill>
                <a:schemeClr val="dk2"/>
              </a:solidFill>
            </a:endParaRPr>
          </a:p>
          <a:p>
            <a:pPr marL="0" lvl="0" indent="0" algn="l" rtl="0">
              <a:lnSpc>
                <a:spcPct val="115000"/>
              </a:lnSpc>
              <a:spcBef>
                <a:spcPts val="1900"/>
              </a:spcBef>
              <a:spcAft>
                <a:spcPts val="1900"/>
              </a:spcAft>
              <a:buClr>
                <a:schemeClr val="dk1"/>
              </a:buClr>
              <a:buSzPts val="1100"/>
              <a:buFont typeface="Arial"/>
              <a:buNone/>
            </a:pPr>
            <a:r>
              <a:rPr lang="ja" sz="1789">
                <a:solidFill>
                  <a:srgbClr val="434343"/>
                </a:solidFill>
              </a:rPr>
              <a:t>（PHILIPSの場合）</a:t>
            </a:r>
            <a:endParaRPr sz="1600"/>
          </a:p>
        </p:txBody>
      </p:sp>
      <p:pic>
        <p:nvPicPr>
          <p:cNvPr id="101" name="Google Shape;101;p20"/>
          <p:cNvPicPr preferRelativeResize="0"/>
          <p:nvPr/>
        </p:nvPicPr>
        <p:blipFill>
          <a:blip r:embed="rId4">
            <a:alphaModFix/>
          </a:blip>
          <a:stretch>
            <a:fillRect/>
          </a:stretch>
        </p:blipFill>
        <p:spPr>
          <a:xfrm>
            <a:off x="4572000" y="3539050"/>
            <a:ext cx="709900" cy="836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793813" y="75288"/>
            <a:ext cx="5995800" cy="54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rgbClr val="FF9900"/>
                </a:solidFill>
              </a:rPr>
              <a:t>人工呼吸器</a:t>
            </a:r>
            <a:endParaRPr>
              <a:solidFill>
                <a:srgbClr val="FF9900"/>
              </a:solidFill>
            </a:endParaRPr>
          </a:p>
        </p:txBody>
      </p:sp>
      <p:sp>
        <p:nvSpPr>
          <p:cNvPr id="107" name="Google Shape;107;p21"/>
          <p:cNvSpPr txBox="1">
            <a:spLocks noGrp="1"/>
          </p:cNvSpPr>
          <p:nvPr>
            <p:ph type="body" idx="1"/>
          </p:nvPr>
        </p:nvSpPr>
        <p:spPr>
          <a:xfrm>
            <a:off x="338400" y="797650"/>
            <a:ext cx="8077800" cy="2921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ja" sz="2142" b="1">
                <a:solidFill>
                  <a:srgbClr val="434343"/>
                </a:solidFill>
                <a:highlight>
                  <a:srgbClr val="FFD966"/>
                </a:highlight>
              </a:rPr>
              <a:t>停電するとどうなる？</a:t>
            </a:r>
            <a:endParaRPr sz="1138">
              <a:solidFill>
                <a:srgbClr val="434343"/>
              </a:solidFill>
            </a:endParaRPr>
          </a:p>
          <a:p>
            <a:pPr marL="0" lvl="0" indent="0" algn="l" rtl="0">
              <a:spcBef>
                <a:spcPts val="0"/>
              </a:spcBef>
              <a:spcAft>
                <a:spcPts val="0"/>
              </a:spcAft>
              <a:buNone/>
            </a:pPr>
            <a:r>
              <a:rPr lang="ja" sz="2170">
                <a:solidFill>
                  <a:srgbClr val="434343"/>
                </a:solidFill>
              </a:rPr>
              <a:t>PHILIPSの場合</a:t>
            </a:r>
            <a:endParaRPr sz="2170">
              <a:solidFill>
                <a:srgbClr val="434343"/>
              </a:solidFill>
            </a:endParaRPr>
          </a:p>
          <a:p>
            <a:pPr marL="0" lvl="0" indent="0" algn="l" rtl="0">
              <a:spcBef>
                <a:spcPts val="0"/>
              </a:spcBef>
              <a:spcAft>
                <a:spcPts val="0"/>
              </a:spcAft>
              <a:buNone/>
            </a:pPr>
            <a:r>
              <a:rPr lang="ja" sz="2170">
                <a:solidFill>
                  <a:srgbClr val="434343"/>
                </a:solidFill>
              </a:rPr>
              <a:t>・トリロジーEVO：内部バッテリー7.5時間　外部バッテリー7.5時間</a:t>
            </a:r>
            <a:endParaRPr sz="2170">
              <a:solidFill>
                <a:srgbClr val="434343"/>
              </a:solidFill>
            </a:endParaRPr>
          </a:p>
          <a:p>
            <a:pPr marL="0" lvl="0" indent="0" algn="l" rtl="0">
              <a:spcBef>
                <a:spcPts val="0"/>
              </a:spcBef>
              <a:spcAft>
                <a:spcPts val="0"/>
              </a:spcAft>
              <a:buNone/>
            </a:pPr>
            <a:r>
              <a:rPr lang="ja" sz="2170">
                <a:solidFill>
                  <a:srgbClr val="434343"/>
                </a:solidFill>
              </a:rPr>
              <a:t>・トリロジー 100Plus：内部バッテリー3時間 外部バッテリー3時間 </a:t>
            </a:r>
            <a:endParaRPr sz="2170">
              <a:solidFill>
                <a:srgbClr val="434343"/>
              </a:solidFill>
            </a:endParaRPr>
          </a:p>
          <a:p>
            <a:pPr marL="0" lvl="0" indent="0" algn="l" rtl="0">
              <a:spcBef>
                <a:spcPts val="0"/>
              </a:spcBef>
              <a:spcAft>
                <a:spcPts val="0"/>
              </a:spcAft>
              <a:buNone/>
            </a:pPr>
            <a:r>
              <a:rPr lang="ja" sz="2170">
                <a:solidFill>
                  <a:srgbClr val="434343"/>
                </a:solidFill>
              </a:rPr>
              <a:t>　　　　　　　　　　　リチウムイオンバッテリ8時間</a:t>
            </a:r>
            <a:endParaRPr sz="2170">
              <a:solidFill>
                <a:srgbClr val="434343"/>
              </a:solidFill>
            </a:endParaRPr>
          </a:p>
          <a:p>
            <a:pPr marL="0" lvl="0" indent="0" algn="l" rtl="0">
              <a:spcBef>
                <a:spcPts val="0"/>
              </a:spcBef>
              <a:spcAft>
                <a:spcPts val="0"/>
              </a:spcAft>
              <a:buNone/>
            </a:pPr>
            <a:r>
              <a:rPr lang="ja" sz="2170">
                <a:solidFill>
                  <a:srgbClr val="434343"/>
                </a:solidFill>
              </a:rPr>
              <a:t>　カフアシストの外部バッテリーとトリロジーの形状が同じで使用できる。</a:t>
            </a:r>
            <a:endParaRPr sz="2170">
              <a:solidFill>
                <a:srgbClr val="434343"/>
              </a:solidFill>
            </a:endParaRPr>
          </a:p>
          <a:p>
            <a:pPr marL="0" lvl="0" indent="0" algn="l" rtl="0">
              <a:spcBef>
                <a:spcPts val="0"/>
              </a:spcBef>
              <a:spcAft>
                <a:spcPts val="0"/>
              </a:spcAft>
              <a:buNone/>
            </a:pPr>
            <a:r>
              <a:rPr lang="ja" sz="2170">
                <a:solidFill>
                  <a:srgbClr val="434343"/>
                </a:solidFill>
              </a:rPr>
              <a:t>　カフアシストが外部バッテリーの充電器として使用できる。（充電4時間）</a:t>
            </a:r>
            <a:endParaRPr sz="2170">
              <a:solidFill>
                <a:srgbClr val="434343"/>
              </a:solidFill>
            </a:endParaRPr>
          </a:p>
          <a:p>
            <a:pPr marL="0" lvl="0" indent="0" algn="l" rtl="0">
              <a:spcBef>
                <a:spcPts val="0"/>
              </a:spcBef>
              <a:spcAft>
                <a:spcPts val="0"/>
              </a:spcAft>
              <a:buNone/>
            </a:pPr>
            <a:r>
              <a:rPr lang="ja" sz="2170">
                <a:solidFill>
                  <a:srgbClr val="434343"/>
                </a:solidFill>
              </a:rPr>
              <a:t>・BiPAP　A40：外部バッテリー7時間</a:t>
            </a:r>
            <a:endParaRPr sz="2170">
              <a:solidFill>
                <a:srgbClr val="434343"/>
              </a:solidFill>
            </a:endParaRPr>
          </a:p>
          <a:p>
            <a:pPr marL="0" lvl="0" indent="0" algn="l" rtl="0">
              <a:spcBef>
                <a:spcPts val="0"/>
              </a:spcBef>
              <a:spcAft>
                <a:spcPts val="0"/>
              </a:spcAft>
              <a:buNone/>
            </a:pPr>
            <a:endParaRPr sz="2170">
              <a:solidFill>
                <a:srgbClr val="434343"/>
              </a:solidFill>
            </a:endParaRPr>
          </a:p>
          <a:p>
            <a:pPr marL="0" lvl="0" indent="0" algn="l" rtl="0">
              <a:spcBef>
                <a:spcPts val="0"/>
              </a:spcBef>
              <a:spcAft>
                <a:spcPts val="0"/>
              </a:spcAft>
              <a:buNone/>
            </a:pPr>
            <a:r>
              <a:rPr lang="ja" sz="2170">
                <a:solidFill>
                  <a:srgbClr val="434343"/>
                </a:solidFill>
              </a:rPr>
              <a:t>別売で車のシガーライターに接続使用できる専用DCケーブル</a:t>
            </a:r>
            <a:endParaRPr sz="2170">
              <a:solidFill>
                <a:srgbClr val="434343"/>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4748</Words>
  <Application>Microsoft Office PowerPoint</Application>
  <PresentationFormat>画面に合わせる (16:9)</PresentationFormat>
  <Paragraphs>577</Paragraphs>
  <Slides>63</Slides>
  <Notes>63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63</vt:i4>
      </vt:variant>
    </vt:vector>
  </HeadingPairs>
  <TitlesOfParts>
    <vt:vector size="67" baseType="lpstr">
      <vt:lpstr>Meiryo</vt:lpstr>
      <vt:lpstr>Arial</vt:lpstr>
      <vt:lpstr>Calibri</vt:lpstr>
      <vt:lpstr>Simple Light</vt:lpstr>
      <vt:lpstr>地域ケアのための 災害マニュアル</vt:lpstr>
      <vt:lpstr>はじめに</vt:lpstr>
      <vt:lpstr>　　　　　　　目　次</vt:lpstr>
      <vt:lpstr>　　　　　　　目　次</vt:lpstr>
      <vt:lpstr>東京都の災害リスクと概要</vt:lpstr>
      <vt:lpstr>在宅で電源を必要とする医療機器</vt:lpstr>
      <vt:lpstr>在宅人工呼吸器の災害対策</vt:lpstr>
      <vt:lpstr>人工呼吸器</vt:lpstr>
      <vt:lpstr>人工呼吸器</vt:lpstr>
      <vt:lpstr>人工呼吸器</vt:lpstr>
      <vt:lpstr>人工呼吸器</vt:lpstr>
      <vt:lpstr>バックバルブマスク</vt:lpstr>
      <vt:lpstr>バックバルブマスクの使い方</vt:lpstr>
      <vt:lpstr>人工呼吸器使用者の個別支援計画</vt:lpstr>
      <vt:lpstr>人工呼吸器使用者の個別支援計画</vt:lpstr>
      <vt:lpstr>東京都在宅人工呼吸器使用者災害時支援窓口　</vt:lpstr>
      <vt:lpstr>東京都在宅人工呼吸器使用者災害時支援窓口</vt:lpstr>
      <vt:lpstr>東京都在宅人工呼吸器使用者災害時支援窓口</vt:lpstr>
      <vt:lpstr>東京都在宅人工呼吸器使用者災害時支援窓口</vt:lpstr>
      <vt:lpstr>医療機器メーカーの定期点検</vt:lpstr>
      <vt:lpstr>人工呼吸器使用者のチェックリスト</vt:lpstr>
      <vt:lpstr>非常用電源の種類</vt:lpstr>
      <vt:lpstr>ポータブル電源（蓄電池）</vt:lpstr>
      <vt:lpstr>ポータブル電源（蓄電池）</vt:lpstr>
      <vt:lpstr>発電機</vt:lpstr>
      <vt:lpstr>ガスパワー発電機の操作方法</vt:lpstr>
      <vt:lpstr>ガスパワー発電機の操作方法</vt:lpstr>
      <vt:lpstr>東京電力への登録と問い合わせ</vt:lpstr>
      <vt:lpstr>避難行動要支援者名簿への登録</vt:lpstr>
      <vt:lpstr>避難行動要支援者名簿の対象者</vt:lpstr>
      <vt:lpstr>その他の電源を必要とする医療機器 </vt:lpstr>
      <vt:lpstr>在宅酸素の災害対策</vt:lpstr>
      <vt:lpstr>在宅酸素</vt:lpstr>
      <vt:lpstr>在宅酸素</vt:lpstr>
      <vt:lpstr>酸素ボンベ　呼吸同調式レギュレータ　　</vt:lpstr>
      <vt:lpstr>酸素ボンベ　使用時間のめやす</vt:lpstr>
      <vt:lpstr>酸素ボンベ　残量簡易計算方法</vt:lpstr>
      <vt:lpstr>在宅酸素　停電したときのために何が必要？</vt:lpstr>
      <vt:lpstr>吸引器の災害対策</vt:lpstr>
      <vt:lpstr>吸引器　停電するとどうなる？ </vt:lpstr>
      <vt:lpstr>吸引器</vt:lpstr>
      <vt:lpstr>吸引器　停電したときにどう対応する？ </vt:lpstr>
      <vt:lpstr>吸引器　電源を必要としない吸引器の一覧 </vt:lpstr>
      <vt:lpstr>輸液ポンプの災害対策</vt:lpstr>
      <vt:lpstr>輸液ポンプ　　</vt:lpstr>
      <vt:lpstr>輸液ポンプ</vt:lpstr>
      <vt:lpstr>エアマットの災害対策</vt:lpstr>
      <vt:lpstr>エアマット</vt:lpstr>
      <vt:lpstr>エアマット</vt:lpstr>
      <vt:lpstr>電動ベッドの災害対策</vt:lpstr>
      <vt:lpstr>電動ベッド　　停電したときのために何が必要？</vt:lpstr>
      <vt:lpstr>災害時に役立つ情報 </vt:lpstr>
      <vt:lpstr>経口補水液 </vt:lpstr>
      <vt:lpstr>簡易トイレ　</vt:lpstr>
      <vt:lpstr>PowerPoint プレゼンテーション</vt:lpstr>
      <vt:lpstr>PowerPoint プレゼンテーション</vt:lpstr>
      <vt:lpstr>口腔ケア</vt:lpstr>
      <vt:lpstr>PowerPoint プレゼンテーション</vt:lpstr>
      <vt:lpstr>PowerPoint プレゼンテーション</vt:lpstr>
      <vt:lpstr>PowerPoint プレゼンテーション</vt:lpstr>
      <vt:lpstr>災害時、役に立つ情報サイト</vt:lpstr>
      <vt:lpstr>災地域害マニュアル ケアのための 災害マニュアル </vt:lpstr>
      <vt:lpstr> 2025年　６月 一般社団法人 東京都訪問看護ステーション協会 災害対策委員会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chikako tanaka</dc:creator>
  <cp:lastModifiedBy>chikako tanaka</cp:lastModifiedBy>
  <cp:revision>1</cp:revision>
  <dcterms:modified xsi:type="dcterms:W3CDTF">2025-04-29T14:35:00Z</dcterms:modified>
</cp:coreProperties>
</file>